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76" r:id="rId2"/>
    <p:sldId id="286" r:id="rId3"/>
    <p:sldId id="261" r:id="rId4"/>
    <p:sldId id="259" r:id="rId5"/>
    <p:sldId id="262" r:id="rId6"/>
    <p:sldId id="260" r:id="rId7"/>
    <p:sldId id="8715" r:id="rId8"/>
    <p:sldId id="287" r:id="rId9"/>
    <p:sldId id="434" r:id="rId10"/>
    <p:sldId id="283" r:id="rId11"/>
    <p:sldId id="257" r:id="rId12"/>
    <p:sldId id="387" r:id="rId13"/>
    <p:sldId id="382" r:id="rId14"/>
    <p:sldId id="384" r:id="rId15"/>
    <p:sldId id="385" r:id="rId16"/>
    <p:sldId id="389" r:id="rId17"/>
    <p:sldId id="421" r:id="rId18"/>
    <p:sldId id="386" r:id="rId19"/>
    <p:sldId id="376" r:id="rId20"/>
    <p:sldId id="377" r:id="rId21"/>
    <p:sldId id="378" r:id="rId22"/>
    <p:sldId id="379" r:id="rId23"/>
    <p:sldId id="422" r:id="rId24"/>
    <p:sldId id="388" r:id="rId25"/>
    <p:sldId id="390" r:id="rId26"/>
    <p:sldId id="391" r:id="rId27"/>
    <p:sldId id="392" r:id="rId28"/>
    <p:sldId id="393" r:id="rId29"/>
    <p:sldId id="284" r:id="rId30"/>
    <p:sldId id="372" r:id="rId31"/>
    <p:sldId id="394" r:id="rId32"/>
    <p:sldId id="395" r:id="rId33"/>
    <p:sldId id="399" r:id="rId34"/>
    <p:sldId id="400" r:id="rId35"/>
    <p:sldId id="398" r:id="rId36"/>
    <p:sldId id="425" r:id="rId37"/>
    <p:sldId id="401" r:id="rId38"/>
    <p:sldId id="402" r:id="rId39"/>
    <p:sldId id="403" r:id="rId40"/>
    <p:sldId id="404" r:id="rId41"/>
    <p:sldId id="405" r:id="rId42"/>
    <p:sldId id="424" r:id="rId43"/>
    <p:sldId id="406" r:id="rId44"/>
    <p:sldId id="407" r:id="rId45"/>
    <p:sldId id="408" r:id="rId46"/>
    <p:sldId id="409" r:id="rId47"/>
    <p:sldId id="410" r:id="rId48"/>
    <p:sldId id="426" r:id="rId49"/>
    <p:sldId id="373" r:id="rId50"/>
    <p:sldId id="411" r:id="rId51"/>
    <p:sldId id="412" r:id="rId52"/>
    <p:sldId id="413" r:id="rId53"/>
    <p:sldId id="414" r:id="rId54"/>
    <p:sldId id="415" r:id="rId55"/>
    <p:sldId id="427" r:id="rId56"/>
    <p:sldId id="416" r:id="rId57"/>
    <p:sldId id="417" r:id="rId58"/>
    <p:sldId id="418" r:id="rId59"/>
    <p:sldId id="419" r:id="rId60"/>
    <p:sldId id="420" r:id="rId61"/>
    <p:sldId id="42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0442CB-4F87-4A09-ACBB-CD31CBB39879}">
          <p14:sldIdLst>
            <p14:sldId id="476"/>
            <p14:sldId id="286"/>
          </p14:sldIdLst>
        </p14:section>
        <p14:section name="Leadership Model and Competencies" id="{C76514FD-CD96-4C4A-8818-FB4585FC8BDA}">
          <p14:sldIdLst>
            <p14:sldId id="261"/>
            <p14:sldId id="259"/>
            <p14:sldId id="262"/>
            <p14:sldId id="260"/>
            <p14:sldId id="8715"/>
            <p14:sldId id="287"/>
            <p14:sldId id="434"/>
            <p14:sldId id="283"/>
          </p14:sldIdLst>
        </p14:section>
        <p14:section name="Grow Our Business" id="{996605B1-3F1E-47EE-AB15-7545363E26E1}">
          <p14:sldIdLst>
            <p14:sldId id="257"/>
            <p14:sldId id="387"/>
            <p14:sldId id="382"/>
            <p14:sldId id="384"/>
            <p14:sldId id="385"/>
            <p14:sldId id="389"/>
            <p14:sldId id="421"/>
            <p14:sldId id="386"/>
            <p14:sldId id="376"/>
            <p14:sldId id="377"/>
            <p14:sldId id="378"/>
            <p14:sldId id="379"/>
            <p14:sldId id="422"/>
            <p14:sldId id="388"/>
            <p14:sldId id="390"/>
            <p14:sldId id="391"/>
            <p14:sldId id="392"/>
            <p14:sldId id="393"/>
            <p14:sldId id="284"/>
          </p14:sldIdLst>
        </p14:section>
        <p14:section name="Activate Innovation" id="{C44242FE-C9BE-4D07-8B23-005FB212B2A2}">
          <p14:sldIdLst>
            <p14:sldId id="372"/>
            <p14:sldId id="394"/>
            <p14:sldId id="395"/>
            <p14:sldId id="399"/>
            <p14:sldId id="400"/>
            <p14:sldId id="398"/>
            <p14:sldId id="425"/>
            <p14:sldId id="401"/>
            <p14:sldId id="402"/>
            <p14:sldId id="403"/>
            <p14:sldId id="404"/>
            <p14:sldId id="405"/>
            <p14:sldId id="424"/>
            <p14:sldId id="406"/>
            <p14:sldId id="407"/>
            <p14:sldId id="408"/>
            <p14:sldId id="409"/>
            <p14:sldId id="410"/>
            <p14:sldId id="426"/>
          </p14:sldIdLst>
        </p14:section>
        <p14:section name="Inspire Our People" id="{22ED5D94-D9F1-4345-B4C9-E69DD51F1A8C}">
          <p14:sldIdLst>
            <p14:sldId id="373"/>
            <p14:sldId id="411"/>
            <p14:sldId id="412"/>
            <p14:sldId id="413"/>
            <p14:sldId id="414"/>
            <p14:sldId id="415"/>
            <p14:sldId id="427"/>
            <p14:sldId id="416"/>
            <p14:sldId id="417"/>
            <p14:sldId id="418"/>
            <p14:sldId id="419"/>
            <p14:sldId id="420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6"/>
    <a:srgbClr val="01509F"/>
    <a:srgbClr val="FFFFFF"/>
    <a:srgbClr val="F6F6F7"/>
    <a:srgbClr val="80C0EA"/>
    <a:srgbClr val="F6F6F6"/>
    <a:srgbClr val="0C539F"/>
    <a:srgbClr val="1880BB"/>
    <a:srgbClr val="9ED7F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141" autoAdjust="0"/>
  </p:normalViewPr>
  <p:slideViewPr>
    <p:cSldViewPr snapToGrid="0">
      <p:cViewPr varScale="1">
        <p:scale>
          <a:sx n="53" d="100"/>
          <a:sy n="53" d="100"/>
        </p:scale>
        <p:origin x="114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890D6534-12FC-41A5-8DFB-3D222BE380F6}"/>
    <pc:docChg chg="undo custSel mod modSld modMainMaster">
      <pc:chgData name="Fatma Alsagaf" userId="ef587b5e-378a-4bb3-aa9f-3c15b98138a4" providerId="ADAL" clId="{890D6534-12FC-41A5-8DFB-3D222BE380F6}" dt="2025-11-18T15:26:56.139" v="27" actId="478"/>
      <pc:docMkLst>
        <pc:docMk/>
      </pc:docMkLst>
      <pc:sldChg chg="delSp mod">
        <pc:chgData name="Fatma Alsagaf" userId="ef587b5e-378a-4bb3-aa9f-3c15b98138a4" providerId="ADAL" clId="{890D6534-12FC-41A5-8DFB-3D222BE380F6}" dt="2025-11-18T15:26:56.139" v="27" actId="478"/>
        <pc:sldMkLst>
          <pc:docMk/>
          <pc:sldMk cId="1719388745" sldId="257"/>
        </pc:sldMkLst>
        <pc:picChg chg="del">
          <ac:chgData name="Fatma Alsagaf" userId="ef587b5e-378a-4bb3-aa9f-3c15b98138a4" providerId="ADAL" clId="{890D6534-12FC-41A5-8DFB-3D222BE380F6}" dt="2025-11-18T15:26:56.139" v="27" actId="478"/>
          <ac:picMkLst>
            <pc:docMk/>
            <pc:sldMk cId="1719388745" sldId="257"/>
            <ac:picMk id="56" creationId="{667598DE-C1C2-4981-8C5E-7E5E8B5DECAA}"/>
          </ac:picMkLst>
        </pc:picChg>
      </pc:sldChg>
      <pc:sldChg chg="delSp mod">
        <pc:chgData name="Fatma Alsagaf" userId="ef587b5e-378a-4bb3-aa9f-3c15b98138a4" providerId="ADAL" clId="{890D6534-12FC-41A5-8DFB-3D222BE380F6}" dt="2025-11-18T15:26:26.129" v="19" actId="478"/>
        <pc:sldMkLst>
          <pc:docMk/>
          <pc:sldMk cId="0" sldId="259"/>
        </pc:sldMkLst>
        <pc:picChg chg="del">
          <ac:chgData name="Fatma Alsagaf" userId="ef587b5e-378a-4bb3-aa9f-3c15b98138a4" providerId="ADAL" clId="{890D6534-12FC-41A5-8DFB-3D222BE380F6}" dt="2025-11-18T15:26:26.129" v="19" actId="478"/>
          <ac:picMkLst>
            <pc:docMk/>
            <pc:sldMk cId="0" sldId="259"/>
            <ac:picMk id="7" creationId="{00000000-0000-0000-0000-000000000000}"/>
          </ac:picMkLst>
        </pc:picChg>
      </pc:sldChg>
      <pc:sldChg chg="delSp mod">
        <pc:chgData name="Fatma Alsagaf" userId="ef587b5e-378a-4bb3-aa9f-3c15b98138a4" providerId="ADAL" clId="{890D6534-12FC-41A5-8DFB-3D222BE380F6}" dt="2025-11-18T15:26:16.627" v="18" actId="478"/>
        <pc:sldMkLst>
          <pc:docMk/>
          <pc:sldMk cId="0" sldId="261"/>
        </pc:sldMkLst>
        <pc:picChg chg="del">
          <ac:chgData name="Fatma Alsagaf" userId="ef587b5e-378a-4bb3-aa9f-3c15b98138a4" providerId="ADAL" clId="{890D6534-12FC-41A5-8DFB-3D222BE380F6}" dt="2025-11-18T15:26:16.627" v="18" actId="478"/>
          <ac:picMkLst>
            <pc:docMk/>
            <pc:sldMk cId="0" sldId="261"/>
            <ac:picMk id="3" creationId="{00000000-0000-0000-0000-000000000000}"/>
          </ac:picMkLst>
        </pc:picChg>
      </pc:sldChg>
      <pc:sldChg chg="delSp mod">
        <pc:chgData name="Fatma Alsagaf" userId="ef587b5e-378a-4bb3-aa9f-3c15b98138a4" providerId="ADAL" clId="{890D6534-12FC-41A5-8DFB-3D222BE380F6}" dt="2025-11-18T15:26:51.876" v="26" actId="478"/>
        <pc:sldMkLst>
          <pc:docMk/>
          <pc:sldMk cId="0" sldId="283"/>
        </pc:sldMkLst>
        <pc:picChg chg="del">
          <ac:chgData name="Fatma Alsagaf" userId="ef587b5e-378a-4bb3-aa9f-3c15b98138a4" providerId="ADAL" clId="{890D6534-12FC-41A5-8DFB-3D222BE380F6}" dt="2025-11-18T15:26:51.876" v="26" actId="478"/>
          <ac:picMkLst>
            <pc:docMk/>
            <pc:sldMk cId="0" sldId="283"/>
            <ac:picMk id="47" creationId="{796DE85E-0731-48A7-B822-698C3CF1561A}"/>
          </ac:picMkLst>
        </pc:picChg>
      </pc:sldChg>
      <pc:sldChg chg="addSp delSp mod">
        <pc:chgData name="Fatma Alsagaf" userId="ef587b5e-378a-4bb3-aa9f-3c15b98138a4" providerId="ADAL" clId="{890D6534-12FC-41A5-8DFB-3D222BE380F6}" dt="2025-11-18T15:26:45.896" v="24" actId="478"/>
        <pc:sldMkLst>
          <pc:docMk/>
          <pc:sldMk cId="0" sldId="287"/>
        </pc:sldMkLst>
        <pc:picChg chg="add del">
          <ac:chgData name="Fatma Alsagaf" userId="ef587b5e-378a-4bb3-aa9f-3c15b98138a4" providerId="ADAL" clId="{890D6534-12FC-41A5-8DFB-3D222BE380F6}" dt="2025-11-18T15:26:42.334" v="23" actId="478"/>
          <ac:picMkLst>
            <pc:docMk/>
            <pc:sldMk cId="0" sldId="287"/>
            <ac:picMk id="13" creationId="{C2519DDE-5D46-46B7-961B-1C0E76F3A682}"/>
          </ac:picMkLst>
        </pc:picChg>
        <pc:picChg chg="add del">
          <ac:chgData name="Fatma Alsagaf" userId="ef587b5e-378a-4bb3-aa9f-3c15b98138a4" providerId="ADAL" clId="{890D6534-12FC-41A5-8DFB-3D222BE380F6}" dt="2025-11-18T15:26:42.334" v="23" actId="478"/>
          <ac:picMkLst>
            <pc:docMk/>
            <pc:sldMk cId="0" sldId="287"/>
            <ac:picMk id="15" creationId="{E1C79B02-F5C6-4672-AAEF-7186ED141C81}"/>
          </ac:picMkLst>
        </pc:picChg>
        <pc:picChg chg="add del">
          <ac:chgData name="Fatma Alsagaf" userId="ef587b5e-378a-4bb3-aa9f-3c15b98138a4" providerId="ADAL" clId="{890D6534-12FC-41A5-8DFB-3D222BE380F6}" dt="2025-11-18T15:26:42.334" v="23" actId="478"/>
          <ac:picMkLst>
            <pc:docMk/>
            <pc:sldMk cId="0" sldId="287"/>
            <ac:picMk id="16" creationId="{4BFFBD18-1898-4738-B907-0BCCFED36246}"/>
          </ac:picMkLst>
        </pc:picChg>
        <pc:picChg chg="add del">
          <ac:chgData name="Fatma Alsagaf" userId="ef587b5e-378a-4bb3-aa9f-3c15b98138a4" providerId="ADAL" clId="{890D6534-12FC-41A5-8DFB-3D222BE380F6}" dt="2025-11-18T15:26:45.896" v="24" actId="478"/>
          <ac:picMkLst>
            <pc:docMk/>
            <pc:sldMk cId="0" sldId="287"/>
            <ac:picMk id="26" creationId="{2CFC5C7E-F6D0-49AF-8630-901B36A18569}"/>
          </ac:picMkLst>
        </pc:picChg>
      </pc:sldChg>
      <pc:sldChg chg="delSp mod">
        <pc:chgData name="Fatma Alsagaf" userId="ef587b5e-378a-4bb3-aa9f-3c15b98138a4" providerId="ADAL" clId="{890D6534-12FC-41A5-8DFB-3D222BE380F6}" dt="2025-11-18T15:25:07.585" v="10" actId="478"/>
        <pc:sldMkLst>
          <pc:docMk/>
          <pc:sldMk cId="2955297397" sldId="377"/>
        </pc:sldMkLst>
        <pc:grpChg chg="del">
          <ac:chgData name="Fatma Alsagaf" userId="ef587b5e-378a-4bb3-aa9f-3c15b98138a4" providerId="ADAL" clId="{890D6534-12FC-41A5-8DFB-3D222BE380F6}" dt="2025-11-18T15:25:07.585" v="10" actId="478"/>
          <ac:grpSpMkLst>
            <pc:docMk/>
            <pc:sldMk cId="2955297397" sldId="377"/>
            <ac:grpSpMk id="17" creationId="{D9725057-07DD-484C-B782-AB4FCF849BD7}"/>
          </ac:grpSpMkLst>
        </pc:grpChg>
      </pc:sldChg>
      <pc:sldChg chg="delSp mod">
        <pc:chgData name="Fatma Alsagaf" userId="ef587b5e-378a-4bb3-aa9f-3c15b98138a4" providerId="ADAL" clId="{890D6534-12FC-41A5-8DFB-3D222BE380F6}" dt="2025-11-18T15:25:08.756" v="11" actId="478"/>
        <pc:sldMkLst>
          <pc:docMk/>
          <pc:sldMk cId="239463646" sldId="378"/>
        </pc:sldMkLst>
        <pc:grpChg chg="del">
          <ac:chgData name="Fatma Alsagaf" userId="ef587b5e-378a-4bb3-aa9f-3c15b98138a4" providerId="ADAL" clId="{890D6534-12FC-41A5-8DFB-3D222BE380F6}" dt="2025-11-18T15:25:08.756" v="11" actId="478"/>
          <ac:grpSpMkLst>
            <pc:docMk/>
            <pc:sldMk cId="239463646" sldId="378"/>
            <ac:grpSpMk id="14" creationId="{FF51C026-044C-412B-8A75-5CA0B70C87B7}"/>
          </ac:grpSpMkLst>
        </pc:grpChg>
      </pc:sldChg>
      <pc:sldChg chg="delSp mod">
        <pc:chgData name="Fatma Alsagaf" userId="ef587b5e-378a-4bb3-aa9f-3c15b98138a4" providerId="ADAL" clId="{890D6534-12FC-41A5-8DFB-3D222BE380F6}" dt="2025-11-18T15:25:03.236" v="8" actId="478"/>
        <pc:sldMkLst>
          <pc:docMk/>
          <pc:sldMk cId="203467095" sldId="384"/>
        </pc:sldMkLst>
        <pc:grpChg chg="del">
          <ac:chgData name="Fatma Alsagaf" userId="ef587b5e-378a-4bb3-aa9f-3c15b98138a4" providerId="ADAL" clId="{890D6534-12FC-41A5-8DFB-3D222BE380F6}" dt="2025-11-18T15:25:03.236" v="8" actId="478"/>
          <ac:grpSpMkLst>
            <pc:docMk/>
            <pc:sldMk cId="203467095" sldId="384"/>
            <ac:grpSpMk id="11" creationId="{F56B2A08-32DB-4CC5-8F3A-03DF6029D9B7}"/>
          </ac:grpSpMkLst>
        </pc:grpChg>
      </pc:sldChg>
      <pc:sldChg chg="delSp mod">
        <pc:chgData name="Fatma Alsagaf" userId="ef587b5e-378a-4bb3-aa9f-3c15b98138a4" providerId="ADAL" clId="{890D6534-12FC-41A5-8DFB-3D222BE380F6}" dt="2025-11-18T15:25:04.345" v="9" actId="478"/>
        <pc:sldMkLst>
          <pc:docMk/>
          <pc:sldMk cId="2414456530" sldId="385"/>
        </pc:sldMkLst>
        <pc:grpChg chg="del">
          <ac:chgData name="Fatma Alsagaf" userId="ef587b5e-378a-4bb3-aa9f-3c15b98138a4" providerId="ADAL" clId="{890D6534-12FC-41A5-8DFB-3D222BE380F6}" dt="2025-11-18T15:25:04.345" v="9" actId="478"/>
          <ac:grpSpMkLst>
            <pc:docMk/>
            <pc:sldMk cId="2414456530" sldId="385"/>
            <ac:grpSpMk id="11" creationId="{178B0E1D-5FB0-48F0-ABF0-285B4BD05C2A}"/>
          </ac:grpSpMkLst>
        </pc:grpChg>
      </pc:sldChg>
      <pc:sldChg chg="delSp mod">
        <pc:chgData name="Fatma Alsagaf" userId="ef587b5e-378a-4bb3-aa9f-3c15b98138a4" providerId="ADAL" clId="{890D6534-12FC-41A5-8DFB-3D222BE380F6}" dt="2025-11-18T15:24:23.275" v="2" actId="478"/>
        <pc:sldMkLst>
          <pc:docMk/>
          <pc:sldMk cId="1786302622" sldId="391"/>
        </pc:sldMkLst>
        <pc:picChg chg="del">
          <ac:chgData name="Fatma Alsagaf" userId="ef587b5e-378a-4bb3-aa9f-3c15b98138a4" providerId="ADAL" clId="{890D6534-12FC-41A5-8DFB-3D222BE380F6}" dt="2025-11-18T15:24:23.275" v="2" actId="478"/>
          <ac:picMkLst>
            <pc:docMk/>
            <pc:sldMk cId="1786302622" sldId="391"/>
            <ac:picMk id="11" creationId="{A12D80E6-A075-4866-AD1F-0FA9B8DEAC70}"/>
          </ac:picMkLst>
        </pc:picChg>
      </pc:sldChg>
      <pc:sldChg chg="delSp mod">
        <pc:chgData name="Fatma Alsagaf" userId="ef587b5e-378a-4bb3-aa9f-3c15b98138a4" providerId="ADAL" clId="{890D6534-12FC-41A5-8DFB-3D222BE380F6}" dt="2025-11-18T15:24:24.802" v="3" actId="478"/>
        <pc:sldMkLst>
          <pc:docMk/>
          <pc:sldMk cId="31707843" sldId="392"/>
        </pc:sldMkLst>
        <pc:picChg chg="del">
          <ac:chgData name="Fatma Alsagaf" userId="ef587b5e-378a-4bb3-aa9f-3c15b98138a4" providerId="ADAL" clId="{890D6534-12FC-41A5-8DFB-3D222BE380F6}" dt="2025-11-18T15:24:24.802" v="3" actId="478"/>
          <ac:picMkLst>
            <pc:docMk/>
            <pc:sldMk cId="31707843" sldId="392"/>
            <ac:picMk id="11" creationId="{4776AE6E-5902-44AE-8C8A-70B3492D654D}"/>
          </ac:picMkLst>
        </pc:picChg>
      </pc:sldChg>
      <pc:sldChg chg="delSp mod">
        <pc:chgData name="Fatma Alsagaf" userId="ef587b5e-378a-4bb3-aa9f-3c15b98138a4" providerId="ADAL" clId="{890D6534-12FC-41A5-8DFB-3D222BE380F6}" dt="2025-11-18T15:24:27.716" v="4" actId="478"/>
        <pc:sldMkLst>
          <pc:docMk/>
          <pc:sldMk cId="2861935581" sldId="399"/>
        </pc:sldMkLst>
        <pc:picChg chg="del">
          <ac:chgData name="Fatma Alsagaf" userId="ef587b5e-378a-4bb3-aa9f-3c15b98138a4" providerId="ADAL" clId="{890D6534-12FC-41A5-8DFB-3D222BE380F6}" dt="2025-11-18T15:24:27.716" v="4" actId="478"/>
          <ac:picMkLst>
            <pc:docMk/>
            <pc:sldMk cId="2861935581" sldId="399"/>
            <ac:picMk id="11" creationId="{02D82ED1-1051-46AC-97AC-7A5B4A15FC42}"/>
          </ac:picMkLst>
        </pc:picChg>
      </pc:sldChg>
      <pc:sldChg chg="delSp mod">
        <pc:chgData name="Fatma Alsagaf" userId="ef587b5e-378a-4bb3-aa9f-3c15b98138a4" providerId="ADAL" clId="{890D6534-12FC-41A5-8DFB-3D222BE380F6}" dt="2025-11-18T15:24:29.222" v="5" actId="478"/>
        <pc:sldMkLst>
          <pc:docMk/>
          <pc:sldMk cId="1301398269" sldId="400"/>
        </pc:sldMkLst>
        <pc:picChg chg="del">
          <ac:chgData name="Fatma Alsagaf" userId="ef587b5e-378a-4bb3-aa9f-3c15b98138a4" providerId="ADAL" clId="{890D6534-12FC-41A5-8DFB-3D222BE380F6}" dt="2025-11-18T15:24:29.222" v="5" actId="478"/>
          <ac:picMkLst>
            <pc:docMk/>
            <pc:sldMk cId="1301398269" sldId="400"/>
            <ac:picMk id="11" creationId="{02D82ED1-1051-46AC-97AC-7A5B4A15FC42}"/>
          </ac:picMkLst>
        </pc:picChg>
      </pc:sldChg>
      <pc:sldChg chg="delSp mod">
        <pc:chgData name="Fatma Alsagaf" userId="ef587b5e-378a-4bb3-aa9f-3c15b98138a4" providerId="ADAL" clId="{890D6534-12FC-41A5-8DFB-3D222BE380F6}" dt="2025-11-18T15:24:33.359" v="6" actId="478"/>
        <pc:sldMkLst>
          <pc:docMk/>
          <pc:sldMk cId="3385996265" sldId="403"/>
        </pc:sldMkLst>
        <pc:picChg chg="del">
          <ac:chgData name="Fatma Alsagaf" userId="ef587b5e-378a-4bb3-aa9f-3c15b98138a4" providerId="ADAL" clId="{890D6534-12FC-41A5-8DFB-3D222BE380F6}" dt="2025-11-18T15:24:33.359" v="6" actId="478"/>
          <ac:picMkLst>
            <pc:docMk/>
            <pc:sldMk cId="3385996265" sldId="403"/>
            <ac:picMk id="11" creationId="{40D4A063-C58B-4296-89A6-9145D2ED418C}"/>
          </ac:picMkLst>
        </pc:picChg>
      </pc:sldChg>
      <pc:sldChg chg="delSp mod">
        <pc:chgData name="Fatma Alsagaf" userId="ef587b5e-378a-4bb3-aa9f-3c15b98138a4" providerId="ADAL" clId="{890D6534-12FC-41A5-8DFB-3D222BE380F6}" dt="2025-11-18T15:24:35.155" v="7" actId="478"/>
        <pc:sldMkLst>
          <pc:docMk/>
          <pc:sldMk cId="1765795827" sldId="404"/>
        </pc:sldMkLst>
        <pc:picChg chg="del">
          <ac:chgData name="Fatma Alsagaf" userId="ef587b5e-378a-4bb3-aa9f-3c15b98138a4" providerId="ADAL" clId="{890D6534-12FC-41A5-8DFB-3D222BE380F6}" dt="2025-11-18T15:24:35.155" v="7" actId="478"/>
          <ac:picMkLst>
            <pc:docMk/>
            <pc:sldMk cId="1765795827" sldId="404"/>
            <ac:picMk id="11" creationId="{E60EFCB3-C1D4-4405-8C38-4DE8F555B176}"/>
          </ac:picMkLst>
        </pc:picChg>
      </pc:sldChg>
      <pc:sldChg chg="delSp mod">
        <pc:chgData name="Fatma Alsagaf" userId="ef587b5e-378a-4bb3-aa9f-3c15b98138a4" providerId="ADAL" clId="{890D6534-12FC-41A5-8DFB-3D222BE380F6}" dt="2025-11-18T15:25:14.666" v="12" actId="478"/>
        <pc:sldMkLst>
          <pc:docMk/>
          <pc:sldMk cId="1186502118" sldId="408"/>
        </pc:sldMkLst>
        <pc:picChg chg="del">
          <ac:chgData name="Fatma Alsagaf" userId="ef587b5e-378a-4bb3-aa9f-3c15b98138a4" providerId="ADAL" clId="{890D6534-12FC-41A5-8DFB-3D222BE380F6}" dt="2025-11-18T15:25:14.666" v="12" actId="478"/>
          <ac:picMkLst>
            <pc:docMk/>
            <pc:sldMk cId="1186502118" sldId="408"/>
            <ac:picMk id="11" creationId="{1B706179-FBBD-4FE0-964E-003A0DC36033}"/>
          </ac:picMkLst>
        </pc:picChg>
      </pc:sldChg>
      <pc:sldChg chg="delSp mod">
        <pc:chgData name="Fatma Alsagaf" userId="ef587b5e-378a-4bb3-aa9f-3c15b98138a4" providerId="ADAL" clId="{890D6534-12FC-41A5-8DFB-3D222BE380F6}" dt="2025-11-18T15:25:15.712" v="13" actId="478"/>
        <pc:sldMkLst>
          <pc:docMk/>
          <pc:sldMk cId="518970269" sldId="409"/>
        </pc:sldMkLst>
        <pc:picChg chg="del">
          <ac:chgData name="Fatma Alsagaf" userId="ef587b5e-378a-4bb3-aa9f-3c15b98138a4" providerId="ADAL" clId="{890D6534-12FC-41A5-8DFB-3D222BE380F6}" dt="2025-11-18T15:25:15.712" v="13" actId="478"/>
          <ac:picMkLst>
            <pc:docMk/>
            <pc:sldMk cId="518970269" sldId="409"/>
            <ac:picMk id="11" creationId="{79D58BC1-B806-438F-9C57-61D8A88A1937}"/>
          </ac:picMkLst>
        </pc:picChg>
      </pc:sldChg>
      <pc:sldChg chg="delSp mod">
        <pc:chgData name="Fatma Alsagaf" userId="ef587b5e-378a-4bb3-aa9f-3c15b98138a4" providerId="ADAL" clId="{890D6534-12FC-41A5-8DFB-3D222BE380F6}" dt="2025-11-18T15:25:18.655" v="14" actId="478"/>
        <pc:sldMkLst>
          <pc:docMk/>
          <pc:sldMk cId="1291546555" sldId="413"/>
        </pc:sldMkLst>
        <pc:picChg chg="del">
          <ac:chgData name="Fatma Alsagaf" userId="ef587b5e-378a-4bb3-aa9f-3c15b98138a4" providerId="ADAL" clId="{890D6534-12FC-41A5-8DFB-3D222BE380F6}" dt="2025-11-18T15:25:18.655" v="14" actId="478"/>
          <ac:picMkLst>
            <pc:docMk/>
            <pc:sldMk cId="1291546555" sldId="413"/>
            <ac:picMk id="10" creationId="{80E4D809-F4E1-4B9E-AFF2-00FF2E949077}"/>
          </ac:picMkLst>
        </pc:picChg>
      </pc:sldChg>
      <pc:sldChg chg="delSp mod">
        <pc:chgData name="Fatma Alsagaf" userId="ef587b5e-378a-4bb3-aa9f-3c15b98138a4" providerId="ADAL" clId="{890D6534-12FC-41A5-8DFB-3D222BE380F6}" dt="2025-11-18T15:25:19.906" v="15" actId="478"/>
        <pc:sldMkLst>
          <pc:docMk/>
          <pc:sldMk cId="2500028805" sldId="414"/>
        </pc:sldMkLst>
        <pc:picChg chg="del">
          <ac:chgData name="Fatma Alsagaf" userId="ef587b5e-378a-4bb3-aa9f-3c15b98138a4" providerId="ADAL" clId="{890D6534-12FC-41A5-8DFB-3D222BE380F6}" dt="2025-11-18T15:25:19.906" v="15" actId="478"/>
          <ac:picMkLst>
            <pc:docMk/>
            <pc:sldMk cId="2500028805" sldId="414"/>
            <ac:picMk id="10" creationId="{724FDB7F-C929-4EDC-AA3E-98131BFB7290}"/>
          </ac:picMkLst>
        </pc:picChg>
      </pc:sldChg>
      <pc:sldChg chg="delSp mod">
        <pc:chgData name="Fatma Alsagaf" userId="ef587b5e-378a-4bb3-aa9f-3c15b98138a4" providerId="ADAL" clId="{890D6534-12FC-41A5-8DFB-3D222BE380F6}" dt="2025-11-18T15:25:22.977" v="16" actId="478"/>
        <pc:sldMkLst>
          <pc:docMk/>
          <pc:sldMk cId="3995618185" sldId="418"/>
        </pc:sldMkLst>
        <pc:picChg chg="del">
          <ac:chgData name="Fatma Alsagaf" userId="ef587b5e-378a-4bb3-aa9f-3c15b98138a4" providerId="ADAL" clId="{890D6534-12FC-41A5-8DFB-3D222BE380F6}" dt="2025-11-18T15:25:22.977" v="16" actId="478"/>
          <ac:picMkLst>
            <pc:docMk/>
            <pc:sldMk cId="3995618185" sldId="418"/>
            <ac:picMk id="11" creationId="{14555D55-38EF-4968-A6DB-862BFCF62E99}"/>
          </ac:picMkLst>
        </pc:picChg>
      </pc:sldChg>
      <pc:sldChg chg="delSp mod">
        <pc:chgData name="Fatma Alsagaf" userId="ef587b5e-378a-4bb3-aa9f-3c15b98138a4" providerId="ADAL" clId="{890D6534-12FC-41A5-8DFB-3D222BE380F6}" dt="2025-11-18T15:25:25.253" v="17" actId="478"/>
        <pc:sldMkLst>
          <pc:docMk/>
          <pc:sldMk cId="3429150956" sldId="419"/>
        </pc:sldMkLst>
        <pc:picChg chg="del">
          <ac:chgData name="Fatma Alsagaf" userId="ef587b5e-378a-4bb3-aa9f-3c15b98138a4" providerId="ADAL" clId="{890D6534-12FC-41A5-8DFB-3D222BE380F6}" dt="2025-11-18T15:25:25.253" v="17" actId="478"/>
          <ac:picMkLst>
            <pc:docMk/>
            <pc:sldMk cId="3429150956" sldId="419"/>
            <ac:picMk id="11" creationId="{5D245AFC-45D5-49FB-A20F-4FCCCC44F9AD}"/>
          </ac:picMkLst>
        </pc:picChg>
      </pc:sldChg>
      <pc:sldChg chg="delSp mod">
        <pc:chgData name="Fatma Alsagaf" userId="ef587b5e-378a-4bb3-aa9f-3c15b98138a4" providerId="ADAL" clId="{890D6534-12FC-41A5-8DFB-3D222BE380F6}" dt="2025-11-18T15:26:48.514" v="25" actId="478"/>
        <pc:sldMkLst>
          <pc:docMk/>
          <pc:sldMk cId="403906061" sldId="434"/>
        </pc:sldMkLst>
        <pc:picChg chg="del">
          <ac:chgData name="Fatma Alsagaf" userId="ef587b5e-378a-4bb3-aa9f-3c15b98138a4" providerId="ADAL" clId="{890D6534-12FC-41A5-8DFB-3D222BE380F6}" dt="2025-11-18T15:26:48.514" v="25" actId="478"/>
          <ac:picMkLst>
            <pc:docMk/>
            <pc:sldMk cId="403906061" sldId="434"/>
            <ac:picMk id="44" creationId="{4125E401-2301-4DBC-B94F-7EA231C65F00}"/>
          </ac:picMkLst>
        </pc:picChg>
      </pc:sldChg>
      <pc:sldMasterChg chg="addSp mod">
        <pc:chgData name="Fatma Alsagaf" userId="ef587b5e-378a-4bb3-aa9f-3c15b98138a4" providerId="ADAL" clId="{890D6534-12FC-41A5-8DFB-3D222BE380F6}" dt="2025-11-18T15:24:18.522" v="0" actId="33475"/>
        <pc:sldMasterMkLst>
          <pc:docMk/>
          <pc:sldMasterMk cId="4273574980" sldId="2147483648"/>
        </pc:sldMasterMkLst>
        <pc:spChg chg="add">
          <ac:chgData name="Fatma Alsagaf" userId="ef587b5e-378a-4bb3-aa9f-3c15b98138a4" providerId="ADAL" clId="{890D6534-12FC-41A5-8DFB-3D222BE380F6}" dt="2025-11-18T15:24:18.522" v="0" actId="33475"/>
          <ac:spMkLst>
            <pc:docMk/>
            <pc:sldMasterMk cId="4273574980" sldId="2147483648"/>
            <ac:spMk id="8" creationId="{C9B94234-3A4F-E22D-D2EB-CE6450AE35B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244F-B23F-4C29-8174-3A72EFAFE9C7}" type="datetimeFigureOut">
              <a:rPr lang="en-US" smtClean="0"/>
              <a:t>18/11/2025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8444-912D-4340-80A5-9C418ADEF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9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9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8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8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0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E1C8-68FF-4C79-9EBD-D22BA740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A94D3-F7A5-47DB-BF2A-200A916CE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37DE-B315-47A5-A372-3BB9B274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E176-9503-4E9D-B155-95AE5104BBDE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E56D7-8D53-480B-9975-A68F5BFF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ABA81-A41D-4FDD-AEA8-4211803E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6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1FBA-4D8A-49E7-BEB7-E5EF0F26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E93F0-8C65-47CD-B1BD-152B1E4E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51A5-B5A3-4162-82B7-2EA56818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BDAF-4428-4C3E-88D9-E454BE07A23D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9E21D-AD83-40F5-BE41-BD347B5D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CDD01-04D1-476A-AEF5-3E076F9D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4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CAA3C-F286-4829-BDFD-3CC974DCA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B0DE7-52D0-46C8-83EF-9F20F2D7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336B-7019-476A-A028-CDF53168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ACA8-6C2F-4541-9539-5B192C0EEF37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D1B6-6FD9-47D9-B8EB-08D00E34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E0EF-40AF-4229-BAD0-B8896854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8B5-DF01-4543-B1E9-DEAA9FF1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CDB7-70CD-4EE0-B22E-68E3F8CD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E1F7C-F134-4472-AA2C-F28573EA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6F15-170F-4575-B635-B595258DF8CB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EEBA-6F84-4D57-B0BE-5256C10F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3DD07-4B06-46EA-A9F8-B4AAB255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5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AF68-5619-461E-9A3C-BB64F9BE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78E82-1A4D-4BEE-8EE4-52346D12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B0AF-5EEB-48D5-ACB6-53F1EE29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0107-F3ED-4F5C-ACE0-55CDB93AABCA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F30D-41FB-4938-813B-6A31E7DC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9C1C-FD39-40E5-BB8E-5720928E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1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99EB-C5F3-459E-9F9A-CBD90271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723E-0115-4A0E-A501-1BB9B2A87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E1A9B-610F-419E-9207-751ED83C2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0B990-C027-429E-954A-82E53A24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A8886-3C96-41FB-9C6B-500A470F1E5A}" type="datetime1">
              <a:rPr lang="en-US" smtClean="0"/>
              <a:t>18/11/2025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31169-4334-4FB6-B385-AE368D76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EB68E-546E-49DD-80AC-5812BCDB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6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B536-6393-4A56-A54A-981FD06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1A85F-79CC-4646-8222-0A4593A13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4379B-C9D5-4C3A-8B3D-C48CC7783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35A5D-B92E-4059-9C3F-A1F119F18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71E40-B5AB-412F-B7B2-38858C2FC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FA218-AD1E-43B9-B973-607B76AA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4916-C4FA-4545-923A-09D7468489D1}" type="datetime1">
              <a:rPr lang="en-US" smtClean="0"/>
              <a:t>18/11/2025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07E20-0E0F-4F44-B9D9-7A0AB47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E2F39-534F-4B0E-A6D6-9E94603B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86AE-46CF-42B4-9763-8E2B26E0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95D72-4414-4992-A077-2610D042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9247-F645-4255-A486-CE16C56450BD}" type="datetime1">
              <a:rPr lang="en-US" smtClean="0"/>
              <a:t>18/11/2025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4DC7F-D411-4D35-B7AF-69740F17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E9210-5F2A-463C-B6DC-4D0CE799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2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6302D-9E7D-4A18-B4D5-FEDC09C6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4B90-AD77-4523-BD66-E0A496DA4CEC}" type="datetime1">
              <a:rPr lang="en-US" smtClean="0"/>
              <a:t>18/11/2025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4A35-6C21-44F4-A34C-594E8680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CDA5-BC4E-49FC-9B9F-D8E52394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1B37-0A39-4F2C-BA75-9BAD1C81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4A63C-32FD-440D-9CBE-9D18359C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CDC69-DB87-4E3F-AF48-350E3175B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C9581-DF47-4357-8ECA-333EF97B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BD2D-CD3C-414A-B241-165912A679D9}" type="datetime1">
              <a:rPr lang="en-US" smtClean="0"/>
              <a:t>18/11/2025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2BEB3-A851-4B12-B430-9A5E6BAA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920DE-7F68-43F5-960C-AF48AE7D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2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E893-DC55-479C-A77C-79A12485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74014-8101-461E-BF8F-7ACE4869D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83E-D71C-4637-B049-16390C72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0E2A-97FA-4949-938C-5932F286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85F0-DF22-4380-B31C-E37D463E9D52}" type="datetime1">
              <a:rPr lang="en-US" smtClean="0"/>
              <a:t>18/11/2025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915F-F8BF-437B-85D7-672B72F2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9B5-4061-47D7-B712-10438307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91C97-2CA8-4175-9525-D066F4B2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4D401-5D63-4542-8406-86A353638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D5410-99D8-473E-AD34-3104FBB26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07770-3CE8-48F7-B211-891CE5A93E7A}" type="datetime1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AA74B-AD39-4880-8C8A-DC1199784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9201-BBE9-4439-9A62-2C9D51356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94234-3A4F-E22D-D2EB-CE6450AE35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427357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peopleprofession.cipd.org/profession-map/core-behaviours/commercial-drive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www.mckinsey.com/business-functions/marketing-and-sales/our-insights/commercial-excellence-your-path-to-growth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psychologyatwork.blog/2020/08/24/developing-a-commercial-mindset/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exed.hbs.edu/driving-profitable-growth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30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www.forbes.com/sites/forbescoachescouncil/2021/01/15/a-proven-formula-for-successfully-reaching-your-2021-goals/?sh=6337ecdafd55" TargetMode="External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hyperlink" Target="https://positivepsychology.com/goal-settin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hyperlink" Target="https://www.kornferry.com/insights/articles/purpose-goal-setting-okrs" TargetMode="External"/><Relationship Id="rId5" Type="http://schemas.openxmlformats.org/officeDocument/2006/relationships/image" Target="../media/image39.svg"/><Relationship Id="rId10" Type="http://schemas.openxmlformats.org/officeDocument/2006/relationships/hyperlink" Target="https://www.indeed.com/career-advice/career-development/being-goal-oriented-at-work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www.executestrategy.net/blog/complexity-in-strategy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hbr.org/2020/01/taming-complex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www.forbes.com/sites/forbesbooksauthors/2019/08/06/managing-complexity-with-simplicity/?sh=4e8387973123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mckinsey.com/~/media/mckinsey/industries/chemicals/our%20insights/organizing%20to%20enable%20the%20shift%20from%20volume%20to%20value/how_do_i_manage_complexity_in_my_organization.ashx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assets.kpmg/content/dam/kpmg/be/pdf/Markets/customer-first.pdf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social.hays.com/2019/06/11/improve-customer-centricity-leadership-tea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www.mckinsey.com/business-functions/growth-marketing-and-sales/our-insights/prediction-the-future-of-cx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gallup.com/workplace/391766/break-nps-plateau-create-culture-customer-experience.aspx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www.michaelpage.ie/minisite/future-leadership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www.forbes.com/sites/forbescoachescouncil/2019/06/19/how-to-future-proof-your-organization/#2be119605308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media-publications.bcg.com/BCG-Executive-Perspectives-2022-Future-of-Marketing-and-Sales.pdf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mckinsey.com/business-functions/organization/our-insights/getting-ready-for-the-future-of-work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www.bcg.com/publications/2019/courage-to-be-agile-leader.aspx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www.mckinsey.com/~/media/McKinsey/Business%20Functions/Organization/Our%20Insights/Leading%20agile%20transformation%20The%20new%20capabilities%20leaders%20need%20to%20build/Leading-agile-transformation-executive-summary.ash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www.prosci.com/hubfs/2.downloads/webinars/Prosci-How-to-Build-Change-Capability-with-Structure-and-Intent-Slides-2022.pdf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dukece.com/insights/leadership-agility-factor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12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hyperlink" Target="https://www.forbes.com/sites/forbesbusinesscouncil/2020/12/07/15-ways-to-promote-psychological-safety-at-work/?sh=79f1075423b2" TargetMode="External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hyperlink" Target="https://hbr.org/tip/2020/03/adapt-your-leadership-style-to-your-situ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hyperlink" Target="https://singularityhub.com/2017/01/11/how-the-most-successful-leaders-will-thrive-in-an-exponential-world/" TargetMode="External"/><Relationship Id="rId9" Type="http://schemas.openxmlformats.org/officeDocument/2006/relationships/image" Target="../media/image3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www.forbes.com/sites/carolinecastrillon/2021/07/14/how-to-develop-and-master-executive-presence/?sh=593b21743f48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hyperlink" Target="https://www.linkedin.com/pulse/5-key-traits-persuasive-leaders-dave-koll/?trk=read_related_article-card_tit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hyperlink" Target="https://www.forbes.com/sites/chriswestfall/2022/01/16/how-to-establish-credibility-4-strategies-leaders-always-use/?sh=33b1df9e9fd0" TargetMode="External"/><Relationship Id="rId10" Type="http://schemas.openxmlformats.org/officeDocument/2006/relationships/image" Target="../media/image39.svg"/><Relationship Id="rId4" Type="http://schemas.openxmlformats.org/officeDocument/2006/relationships/hyperlink" Target="https://www.forbes.com/sites/francoisbotha/2019/08/22/mentorship-as-a-tool-to-engage-and-inspire-the-next-generation/?sh=1103d0fe60fb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5C6ED-B0D4-4D62-B18F-B1180A216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9675" r="-3" b="53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CFBFB-67E1-4FC6-9035-4E9A0E016F2D}"/>
              </a:ext>
            </a:extLst>
          </p:cNvPr>
          <p:cNvSpPr/>
          <p:nvPr/>
        </p:nvSpPr>
        <p:spPr>
          <a:xfrm>
            <a:off x="0" y="0"/>
            <a:ext cx="12191578" cy="6858000"/>
          </a:xfrm>
          <a:prstGeom prst="rect">
            <a:avLst/>
          </a:prstGeom>
          <a:solidFill>
            <a:srgbClr val="01509F">
              <a:alpha val="8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379020-FCEE-47D9-8E57-2087994827F7}"/>
              </a:ext>
            </a:extLst>
          </p:cNvPr>
          <p:cNvGrpSpPr/>
          <p:nvPr/>
        </p:nvGrpSpPr>
        <p:grpSpPr>
          <a:xfrm>
            <a:off x="1715148" y="1543556"/>
            <a:ext cx="4609452" cy="1120939"/>
            <a:chOff x="1715148" y="1543556"/>
            <a:chExt cx="4609452" cy="1120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7CA81C-30D0-47E4-89E9-D6A7E6879D6D}"/>
                </a:ext>
              </a:extLst>
            </p:cNvPr>
            <p:cNvSpPr txBox="1"/>
            <p:nvPr/>
          </p:nvSpPr>
          <p:spPr>
            <a:xfrm>
              <a:off x="1715148" y="1543556"/>
              <a:ext cx="46094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GROW</a:t>
              </a:r>
              <a:r>
                <a:rPr lang="en-US" sz="6600">
                  <a:solidFill>
                    <a:srgbClr val="009FE3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14D7B1-EE6E-476E-AC13-11A17C9542E9}"/>
                </a:ext>
              </a:extLst>
            </p:cNvPr>
            <p:cNvSpPr txBox="1"/>
            <p:nvPr/>
          </p:nvSpPr>
          <p:spPr>
            <a:xfrm>
              <a:off x="1715148" y="1648832"/>
              <a:ext cx="46094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 dirty="0">
                  <a:solidFill>
                    <a:schemeClr val="bg1">
                      <a:alpha val="8000"/>
                    </a:scheme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GROW</a:t>
              </a:r>
              <a:r>
                <a:rPr lang="en-US" sz="6600" dirty="0">
                  <a:solidFill>
                    <a:srgbClr val="009FE3">
                      <a:alpha val="8000"/>
                    </a:srgb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CD6D8E-533F-4E57-A4FC-80A2F9781839}"/>
              </a:ext>
            </a:extLst>
          </p:cNvPr>
          <p:cNvGrpSpPr/>
          <p:nvPr/>
        </p:nvGrpSpPr>
        <p:grpSpPr>
          <a:xfrm>
            <a:off x="1715148" y="2559219"/>
            <a:ext cx="4799952" cy="1104900"/>
            <a:chOff x="1715148" y="2559219"/>
            <a:chExt cx="4799952" cy="11049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53EE91-4783-4D71-A621-0586FD793CA0}"/>
                </a:ext>
              </a:extLst>
            </p:cNvPr>
            <p:cNvSpPr txBox="1"/>
            <p:nvPr/>
          </p:nvSpPr>
          <p:spPr>
            <a:xfrm>
              <a:off x="1715148" y="2559219"/>
              <a:ext cx="47999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INNOVATE</a:t>
              </a:r>
              <a:r>
                <a:rPr lang="en-US" sz="6600">
                  <a:solidFill>
                    <a:srgbClr val="009FE3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568196-EF8A-4CB8-81AC-BC616FC16E98}"/>
                </a:ext>
              </a:extLst>
            </p:cNvPr>
            <p:cNvSpPr txBox="1"/>
            <p:nvPr/>
          </p:nvSpPr>
          <p:spPr>
            <a:xfrm>
              <a:off x="1715148" y="2648456"/>
              <a:ext cx="47999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>
                  <a:solidFill>
                    <a:schemeClr val="bg1">
                      <a:alpha val="8000"/>
                    </a:scheme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INNOVATE</a:t>
              </a:r>
              <a:r>
                <a:rPr lang="en-US" sz="6600">
                  <a:solidFill>
                    <a:srgbClr val="009FE3">
                      <a:alpha val="8000"/>
                    </a:srgb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B1754C-E813-4D04-8242-EBACC6DF181A}"/>
              </a:ext>
            </a:extLst>
          </p:cNvPr>
          <p:cNvGrpSpPr/>
          <p:nvPr/>
        </p:nvGrpSpPr>
        <p:grpSpPr>
          <a:xfrm>
            <a:off x="1715148" y="3721269"/>
            <a:ext cx="4609452" cy="1120939"/>
            <a:chOff x="1715148" y="3721269"/>
            <a:chExt cx="4609452" cy="1120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3F2706-05CF-4DE5-BFC0-A880EBD17C94}"/>
                </a:ext>
              </a:extLst>
            </p:cNvPr>
            <p:cNvSpPr txBox="1"/>
            <p:nvPr/>
          </p:nvSpPr>
          <p:spPr>
            <a:xfrm>
              <a:off x="1715148" y="3721269"/>
              <a:ext cx="46094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INSPIRE</a:t>
              </a:r>
              <a:r>
                <a:rPr lang="en-US" sz="6600">
                  <a:solidFill>
                    <a:srgbClr val="009FE3"/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614D89-2514-439D-A24E-F6B92A05ADA3}"/>
                </a:ext>
              </a:extLst>
            </p:cNvPr>
            <p:cNvSpPr txBox="1"/>
            <p:nvPr/>
          </p:nvSpPr>
          <p:spPr>
            <a:xfrm>
              <a:off x="1715148" y="3826545"/>
              <a:ext cx="4609452" cy="1015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>
                  <a:solidFill>
                    <a:schemeClr val="bg1">
                      <a:alpha val="8000"/>
                    </a:scheme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INSPIRE</a:t>
              </a:r>
              <a:r>
                <a:rPr lang="en-US" sz="6600">
                  <a:solidFill>
                    <a:srgbClr val="009FE3">
                      <a:alpha val="8000"/>
                    </a:srgbClr>
                  </a:solidFill>
                  <a:latin typeface="Graphik Semibold" panose="020B07030302020602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</p:grp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02B158C-512C-40A1-A0B6-12941495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7" r="4965" b="40176"/>
          <a:stretch/>
        </p:blipFill>
        <p:spPr>
          <a:xfrm>
            <a:off x="8350472" y="5448300"/>
            <a:ext cx="3263601" cy="10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549" y="2801566"/>
            <a:ext cx="3513095" cy="3025301"/>
            <a:chOff x="0" y="0"/>
            <a:chExt cx="1265408" cy="1463347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70653" y="2801566"/>
            <a:ext cx="3513100" cy="2972844"/>
            <a:chOff x="0" y="0"/>
            <a:chExt cx="1265409" cy="1463347"/>
          </a:xfrm>
          <a:solidFill>
            <a:srgbClr val="009FE3"/>
          </a:solidFill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10550" y="932494"/>
            <a:ext cx="758772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Grow. Innovate. Inspire</a:t>
            </a:r>
          </a:p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009FE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Toolkit</a:t>
            </a:r>
          </a:p>
        </p:txBody>
      </p:sp>
      <p:grpSp>
        <p:nvGrpSpPr>
          <p:cNvPr id="24" name="Group 24"/>
          <p:cNvGrpSpPr/>
          <p:nvPr/>
        </p:nvGrpSpPr>
        <p:grpSpPr>
          <a:xfrm rot="-2700000">
            <a:off x="8177883" y="-1280565"/>
            <a:ext cx="2565235" cy="2561130"/>
            <a:chOff x="0" y="0"/>
            <a:chExt cx="6350000" cy="6339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10867565" y="-680364"/>
            <a:ext cx="1362908" cy="1360727"/>
            <a:chOff x="0" y="0"/>
            <a:chExt cx="6350000" cy="63398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5C0D1BA5-7EBC-4594-9396-86CD6564DAF4}"/>
              </a:ext>
            </a:extLst>
          </p:cNvPr>
          <p:cNvSpPr txBox="1"/>
          <p:nvPr/>
        </p:nvSpPr>
        <p:spPr>
          <a:xfrm>
            <a:off x="989988" y="2982305"/>
            <a:ext cx="596957" cy="43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68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01.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174EF9B-934D-4AC6-8E2E-67275200139C}"/>
              </a:ext>
            </a:extLst>
          </p:cNvPr>
          <p:cNvSpPr txBox="1"/>
          <p:nvPr/>
        </p:nvSpPr>
        <p:spPr>
          <a:xfrm>
            <a:off x="989988" y="3487916"/>
            <a:ext cx="1651072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 Competencies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CF4BCB5F-7620-49E2-A679-875E1B973B10}"/>
              </a:ext>
            </a:extLst>
          </p:cNvPr>
          <p:cNvSpPr txBox="1"/>
          <p:nvPr/>
        </p:nvSpPr>
        <p:spPr>
          <a:xfrm>
            <a:off x="974836" y="4542078"/>
            <a:ext cx="2915968" cy="740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raphik Regular" panose="020B050303020206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8 Leadership Competencies</a:t>
            </a:r>
          </a:p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raphik Regular" panose="020B050303020206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 Behavioral Anchors for Level 1, 2 &amp; 3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2B344F44-23F2-467D-B62D-E13829BC8158}"/>
              </a:ext>
            </a:extLst>
          </p:cNvPr>
          <p:cNvSpPr txBox="1"/>
          <p:nvPr/>
        </p:nvSpPr>
        <p:spPr>
          <a:xfrm>
            <a:off x="5535038" y="3009597"/>
            <a:ext cx="683107" cy="43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68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02.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3483AB3D-2DA5-424A-96C9-622AB3DB0D47}"/>
              </a:ext>
            </a:extLst>
          </p:cNvPr>
          <p:cNvSpPr txBox="1"/>
          <p:nvPr/>
        </p:nvSpPr>
        <p:spPr>
          <a:xfrm>
            <a:off x="5485405" y="3580414"/>
            <a:ext cx="144283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A79B8949-C0CB-4695-8F39-48F2BA621722}"/>
              </a:ext>
            </a:extLst>
          </p:cNvPr>
          <p:cNvSpPr txBox="1"/>
          <p:nvPr/>
        </p:nvSpPr>
        <p:spPr>
          <a:xfrm>
            <a:off x="5427037" y="4602761"/>
            <a:ext cx="2971239" cy="484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raphik Regular" panose="020B050303020206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for Context</a:t>
            </a:r>
          </a:p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raphik Regular" panose="020B050303020206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Suggestions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93A5E8-A5A2-4AED-BA41-ABD627CE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EF668-E8EB-4FC7-89B2-E05D7028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2F6EBB0-B8CD-4427-B79D-FB81E31714A9}"/>
              </a:ext>
            </a:extLst>
          </p:cNvPr>
          <p:cNvSpPr txBox="1"/>
          <p:nvPr/>
        </p:nvSpPr>
        <p:spPr>
          <a:xfrm>
            <a:off x="1059487" y="929356"/>
            <a:ext cx="490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GROW YOUR BUSINESS</a:t>
            </a:r>
          </a:p>
        </p:txBody>
      </p:sp>
      <p:pic>
        <p:nvPicPr>
          <p:cNvPr id="34" name="Graphic 33" descr="Money outline">
            <a:extLst>
              <a:ext uri="{FF2B5EF4-FFF2-40B4-BE49-F238E27FC236}">
                <a16:creationId xmlns:a16="http://schemas.microsoft.com/office/drawing/2014/main" id="{8654BDAD-568F-4C9D-A76F-356B64D1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936" y="2522633"/>
            <a:ext cx="714983" cy="833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F75709-D6B4-4C87-97C8-17B56888CC95}"/>
              </a:ext>
            </a:extLst>
          </p:cNvPr>
          <p:cNvSpPr txBox="1"/>
          <p:nvPr/>
        </p:nvSpPr>
        <p:spPr>
          <a:xfrm>
            <a:off x="2473928" y="2779857"/>
            <a:ext cx="235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Drive</a:t>
            </a:r>
          </a:p>
        </p:txBody>
      </p:sp>
      <p:pic>
        <p:nvPicPr>
          <p:cNvPr id="37" name="Graphic 36" descr="Bullseye outline">
            <a:extLst>
              <a:ext uri="{FF2B5EF4-FFF2-40B4-BE49-F238E27FC236}">
                <a16:creationId xmlns:a16="http://schemas.microsoft.com/office/drawing/2014/main" id="{FA619F1A-F6DE-475E-A518-5FF36AEE6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" y="3370866"/>
            <a:ext cx="714983" cy="83347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E63A5C-4913-4F8A-9FAF-29FC1043A531}"/>
              </a:ext>
            </a:extLst>
          </p:cNvPr>
          <p:cNvSpPr txBox="1"/>
          <p:nvPr/>
        </p:nvSpPr>
        <p:spPr>
          <a:xfrm>
            <a:off x="2476367" y="3559081"/>
            <a:ext cx="235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Driven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BB6A4E-0744-44CC-B38D-C25EBD24C344}"/>
              </a:ext>
            </a:extLst>
          </p:cNvPr>
          <p:cNvCxnSpPr>
            <a:cxnSpLocks/>
          </p:cNvCxnSpPr>
          <p:nvPr/>
        </p:nvCxnSpPr>
        <p:spPr>
          <a:xfrm>
            <a:off x="1974089" y="2949134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52EE3A-D202-43E2-B7E1-59F57FDCDC70}"/>
              </a:ext>
            </a:extLst>
          </p:cNvPr>
          <p:cNvCxnSpPr>
            <a:cxnSpLocks/>
          </p:cNvCxnSpPr>
          <p:nvPr/>
        </p:nvCxnSpPr>
        <p:spPr>
          <a:xfrm>
            <a:off x="1974088" y="3728358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Iceberg outline">
            <a:extLst>
              <a:ext uri="{FF2B5EF4-FFF2-40B4-BE49-F238E27FC236}">
                <a16:creationId xmlns:a16="http://schemas.microsoft.com/office/drawing/2014/main" id="{D8487163-2D32-42DA-8ABF-F5C5C8222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936" y="4216639"/>
            <a:ext cx="714983" cy="83347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DB5947E-BF8F-4171-8BB4-CAFA86013D0E}"/>
              </a:ext>
            </a:extLst>
          </p:cNvPr>
          <p:cNvSpPr txBox="1"/>
          <p:nvPr/>
        </p:nvSpPr>
        <p:spPr>
          <a:xfrm>
            <a:off x="2466793" y="4339583"/>
            <a:ext cx="2575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Managing Complexity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63BD22-A704-4CE4-B363-279917EEFE02}"/>
              </a:ext>
            </a:extLst>
          </p:cNvPr>
          <p:cNvCxnSpPr>
            <a:cxnSpLocks/>
          </p:cNvCxnSpPr>
          <p:nvPr/>
        </p:nvCxnSpPr>
        <p:spPr>
          <a:xfrm>
            <a:off x="1974088" y="4508860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8DC727D-5C39-42B9-8946-DB9824352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538D5-C53B-47E7-BCFA-D742D4A3A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8030" y="603797"/>
            <a:ext cx="6418597" cy="56504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ADD94-E299-420E-A124-3AD287BCA32B}"/>
              </a:ext>
            </a:extLst>
          </p:cNvPr>
          <p:cNvSpPr txBox="1"/>
          <p:nvPr/>
        </p:nvSpPr>
        <p:spPr>
          <a:xfrm>
            <a:off x="6642171" y="2456690"/>
            <a:ext cx="172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GROW YOUR BUSINESS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DC547D-0535-4A8E-884B-F8EC00F5C25A}"/>
              </a:ext>
            </a:extLst>
          </p:cNvPr>
          <p:cNvSpPr txBox="1"/>
          <p:nvPr/>
        </p:nvSpPr>
        <p:spPr>
          <a:xfrm>
            <a:off x="9744797" y="2467664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ACTIVATE INNOVATION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90F52-A16F-42BB-8401-1CEC53EB062D}"/>
              </a:ext>
            </a:extLst>
          </p:cNvPr>
          <p:cNvSpPr txBox="1"/>
          <p:nvPr/>
        </p:nvSpPr>
        <p:spPr>
          <a:xfrm>
            <a:off x="8615239" y="4777027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INSPIRE OUR PEOPLE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1289E-7A7C-4FDC-8140-30C5551F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8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Financial graphs on a dark display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54" b="17154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07FB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8382859" y="6350000"/>
            <a:ext cx="4441959" cy="508000"/>
            <a:chOff x="0" y="0"/>
            <a:chExt cx="1754848" cy="200691"/>
          </a:xfrm>
          <a:solidFill>
            <a:srgbClr val="007FB8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4771" y="4953287"/>
            <a:ext cx="4262723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entrepreneurial mindset; recognize and seize opportunities; take measured risk into account. Focus on initiatives that drive business advancement.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772" y="3575111"/>
            <a:ext cx="3959002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56D92-FAB6-4B3F-9948-9B4C7B24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44174"/>
            <a:ext cx="4620494" cy="4938337"/>
          </a:xfrm>
          <a:prstGeom prst="rect">
            <a:avLst/>
          </a:prstGeom>
          <a:solidFill>
            <a:srgbClr val="00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11" y="2260275"/>
            <a:ext cx="376898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working knowledge of business and commercial acumen.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Operationalizes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commercializes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processes.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responsibility to implement, execute and align to business requirements.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efficiencies while working on initiatives and opportunities.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opportunities for improvement, takes measured risks.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50165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entrepreneurial mindset; recognize and seize opportunities; take measured risk into account. Focus on initiatives that drive business advancement.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83DF297E-BAA1-426A-ABB4-935FAF9BB104}"/>
              </a:ext>
            </a:extLst>
          </p:cNvPr>
          <p:cNvGrpSpPr/>
          <p:nvPr/>
        </p:nvGrpSpPr>
        <p:grpSpPr>
          <a:xfrm>
            <a:off x="772891" y="3522002"/>
            <a:ext cx="5674006" cy="2460509"/>
            <a:chOff x="0" y="0"/>
            <a:chExt cx="19333635" cy="7937858"/>
          </a:xfrm>
        </p:grpSpPr>
        <p:pic>
          <p:nvPicPr>
            <p:cNvPr id="12" name="Picture 4" descr="Financial graphs on a dark display">
              <a:extLst>
                <a:ext uri="{FF2B5EF4-FFF2-40B4-BE49-F238E27FC236}">
                  <a16:creationId xmlns:a16="http://schemas.microsoft.com/office/drawing/2014/main" id="{379ADCA2-208B-4FDF-8879-710B9BE6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54" b="17154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FB9CF-76D2-49DB-922D-728617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37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7"/>
            <a:ext cx="4620494" cy="5274939"/>
          </a:xfrm>
          <a:prstGeom prst="rect">
            <a:avLst/>
          </a:prstGeom>
          <a:solidFill>
            <a:srgbClr val="00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11" y="2016357"/>
            <a:ext cx="3979189" cy="366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working knowledge of managing a P&amp;L and can provide guidance to others undertaking commercial activities.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ability to operationalize the business strategy optimizing the outcomes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calculated risk with commercial outcome.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interdependencies of customer profile, market dynamics (consumer insights, market intelligence, socio economic factors) to drive decisions around business opportunities.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different functions to ensure commercial viability of product/service.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234314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45722-B020-4C5F-8F23-4903AA542DA2}"/>
              </a:ext>
            </a:extLst>
          </p:cNvPr>
          <p:cNvSpPr txBox="1"/>
          <p:nvPr/>
        </p:nvSpPr>
        <p:spPr>
          <a:xfrm>
            <a:off x="704516" y="1477748"/>
            <a:ext cx="50165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entrepreneurial mindset; recognize and seize opportunities; take measured risk into account. Focus on initiatives that drive business advancement.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B2B5F-CDE7-4D07-8F87-D5C6F332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29234"/>
            <a:ext cx="4620494" cy="4845764"/>
          </a:xfrm>
          <a:prstGeom prst="rect">
            <a:avLst/>
          </a:prstGeom>
          <a:solidFill>
            <a:srgbClr val="007FB8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11" y="2161991"/>
            <a:ext cx="3732446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Communicates, designs, and develops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strategy and business model that is commercially viable.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risks and opportunities; and looks for ways to mitigate risks.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 and manages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 with strategic partners.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strong understanding of the business, market,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eople and environment to capture and leverage business opportunities.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2250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5BD9B-2704-4FCF-A91D-CF605DF5CCFD}"/>
              </a:ext>
            </a:extLst>
          </p:cNvPr>
          <p:cNvSpPr txBox="1"/>
          <p:nvPr/>
        </p:nvSpPr>
        <p:spPr>
          <a:xfrm>
            <a:off x="704516" y="1477748"/>
            <a:ext cx="50165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entrepreneurial mindset; recognize and seize opportunities; take measured risk into account. Focus on initiatives that drive business advancement.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20D1B-6794-4951-952F-076257AB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0B1C8939-177D-4C05-8152-4FF3CF87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A0B2D-DE98-47CC-BC0D-FF9D797EB9C6}"/>
              </a:ext>
            </a:extLst>
          </p:cNvPr>
          <p:cNvSpPr/>
          <p:nvPr/>
        </p:nvSpPr>
        <p:spPr>
          <a:xfrm>
            <a:off x="4249013" y="944806"/>
            <a:ext cx="3693974" cy="5153990"/>
          </a:xfrm>
          <a:prstGeom prst="rect">
            <a:avLst/>
          </a:prstGeom>
          <a:noFill/>
          <a:ln w="19050"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157700" y="944806"/>
            <a:ext cx="3681696" cy="5153990"/>
            <a:chOff x="0" y="0"/>
            <a:chExt cx="23976708" cy="20619552"/>
          </a:xfrm>
          <a:solidFill>
            <a:srgbClr val="007FB8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21923" y="1894202"/>
            <a:ext cx="313378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Communicates, designs, and develops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strategy and business model that is commercially viable.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risks and opportunities; and looks for ways to mitigate risks.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 and manages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 with strategic partners.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strong understanding of the business, market,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eople and environment to capture and leverage business opportunities.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21923" y="115391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478133" y="1894202"/>
            <a:ext cx="3288198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working knowledge of managing a P&amp;L and can provide guidance to others undertaking commercial activities.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ability to operationalize the business strategy optimizing the outcomes</a:t>
            </a:r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calculated risk with commercial outcome.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interdependencies of customer profile, market dynamics (consumer insights, market intelligence, socio economic factors) to drive decisions around business opportunities.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different functions to ensure commercial viability of product/service.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499904" y="115391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41918" y="944806"/>
            <a:ext cx="3592640" cy="5153990"/>
            <a:chOff x="0" y="0"/>
            <a:chExt cx="23976708" cy="20619552"/>
          </a:xfrm>
          <a:solidFill>
            <a:srgbClr val="009FE3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67693" y="1894202"/>
            <a:ext cx="310329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working knowledge of business and commercial acumen.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Operationalizes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commercializes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processes.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responsibility to implement, execute and align to business requirements.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efficiencies while working on initiatives and opportunities.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opportunities for improvement, takes measured risks.</a:t>
            </a:r>
            <a:endParaRPr lang="en-US" sz="12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67693" y="115391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01B1A-ED12-4971-B0E2-A020C320360E}"/>
              </a:ext>
            </a:extLst>
          </p:cNvPr>
          <p:cNvSpPr txBox="1"/>
          <p:nvPr/>
        </p:nvSpPr>
        <p:spPr>
          <a:xfrm>
            <a:off x="906714" y="233494"/>
            <a:ext cx="2293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5463F-A2F4-40AF-8393-3B94BE644A7D}"/>
              </a:ext>
            </a:extLst>
          </p:cNvPr>
          <p:cNvSpPr txBox="1"/>
          <p:nvPr/>
        </p:nvSpPr>
        <p:spPr>
          <a:xfrm>
            <a:off x="3200399" y="192691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entrepreneurial mindset; recognize and seize opportunities; take measured risk into account. Focus on initiatives that drive  business advancement.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3DFF14-B9CA-4635-8E79-ECBC9805D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86" y="80756"/>
            <a:ext cx="733528" cy="645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3C53E-1EFD-4521-AFE4-5BB4F5D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1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Commercial Drive 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44744"/>
            <a:ext cx="2859083" cy="4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current business challenges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 require prioritization?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</a:t>
            </a: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actions and behaviors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 I be </a:t>
            </a: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leveraging/developing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be more commercially focused?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 outcomes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 I can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positively impact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if I align my actions with the commercial drive behaviors?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</a:t>
            </a:r>
            <a:r>
              <a:rPr lang="en-US" sz="12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 this understanding </a:t>
            </a: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into my team members?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14789"/>
              </p:ext>
            </p:extLst>
          </p:nvPr>
        </p:nvGraphicFramePr>
        <p:xfrm>
          <a:off x="695324" y="3678133"/>
          <a:ext cx="4682019" cy="15697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McKinsey-Commercial Excellence: Your Path to Growth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CIPD-Commercial Drive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https://www.exed.hbs.edu/driving-profitable-growth/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https://psychologyatwork.blog/2020/08/24/developing-a-commercial-mindset/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5" y="3237303"/>
            <a:ext cx="1896874" cy="20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4A58111-E386-469F-A7D2-7C9787CD4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7F0AFC14-DB1B-446F-8A97-F5A2EDFD591C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133AFF06-60BE-49E5-B0B6-87EB7F8899DA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9FFC8CD8-8B67-4FA0-8C90-1C08177087E2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0A2538C9-287D-4560-9F76-842D73B23BA4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C038CAA-12A1-43E4-8DCF-07BB58B90298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2904DF7-E7D7-4FC7-B0C4-905DB9849759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A2C30B97-3A88-4365-A710-9DBA5ACB3D33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3BD92FF-AD70-47BF-92E6-8CA0DACBDAFB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E9A1C759-1106-4827-A335-0775024ACCA1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BB4788BB-3113-4721-A4D6-649D84F522FA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1420E912-1442-4955-8E24-6718F36F3A7E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21A4E19-E34F-4A63-BB30-73CCC6072C0D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5E0A0383-9D02-40CC-97BF-6C6526FD9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D23BC877-14BB-4E7F-A6C5-8998B3953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130EA8E2-4D25-4C6C-B5B6-59DAA86E2A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49EC3EC7-6BAD-4795-959B-3CA68A79A6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2C272-A684-49E1-8573-9595FA9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Three darts on bullsey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6" b="19086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570412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07FB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8382859" y="6350000"/>
            <a:ext cx="4441959" cy="508000"/>
            <a:chOff x="0" y="0"/>
            <a:chExt cx="1754848" cy="200691"/>
          </a:xfrm>
          <a:solidFill>
            <a:srgbClr val="007FB8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20569" y="4416147"/>
            <a:ext cx="425384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569" y="3632379"/>
            <a:ext cx="3752174" cy="6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9CC07-97EA-4633-8A50-330120C6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875489"/>
            <a:ext cx="4620494" cy="5107021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44590" y="1924368"/>
            <a:ext cx="376898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 with organization vision &amp; drives team performance.</a:t>
            </a:r>
          </a:p>
          <a:p>
            <a:pPr algn="l" fontAlgn="ctr"/>
            <a:endParaRPr lang="en-US" sz="1400" b="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Conveys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 performance expectations and consistently monitors results and outcomes against goals.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endParaRPr lang="en-US" sz="1400" b="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and provides appropriate feedback &amp; coaching as required.</a:t>
            </a:r>
          </a:p>
          <a:p>
            <a:pPr algn="l" fontAlgn="ctr"/>
            <a:endParaRPr lang="en-US" sz="1400" b="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courage to address unacceptable performance.</a:t>
            </a:r>
          </a:p>
          <a:p>
            <a:pPr algn="l" fontAlgn="ctr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Fosters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culture of acknowledgement and recognition.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46261" y="112273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5134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AAE70EEB-6BA3-4404-9BB6-E6024F8C2B1A}"/>
              </a:ext>
            </a:extLst>
          </p:cNvPr>
          <p:cNvGrpSpPr/>
          <p:nvPr/>
        </p:nvGrpSpPr>
        <p:grpSpPr>
          <a:xfrm>
            <a:off x="704516" y="3680247"/>
            <a:ext cx="5607446" cy="2302263"/>
            <a:chOff x="0" y="0"/>
            <a:chExt cx="19333635" cy="7937858"/>
          </a:xfrm>
        </p:grpSpPr>
        <p:pic>
          <p:nvPicPr>
            <p:cNvPr id="43" name="Picture 4" descr="Three darts on bullseye">
              <a:extLst>
                <a:ext uri="{FF2B5EF4-FFF2-40B4-BE49-F238E27FC236}">
                  <a16:creationId xmlns:a16="http://schemas.microsoft.com/office/drawing/2014/main" id="{80B19DD2-5C6B-45AA-90AF-74763F3E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6" b="19086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5A7AA-DE3F-435C-82E8-A304DDEA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125611" y="372108"/>
            <a:ext cx="5507975" cy="57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OUTLINE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0C1BE9-CAD3-4426-A749-8520EFF1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97656" y="3495236"/>
            <a:ext cx="7304368" cy="109058"/>
          </a:xfrm>
          <a:prstGeom prst="rect">
            <a:avLst/>
          </a:prstGeom>
        </p:spPr>
      </p:pic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FFC90AEA-F2C1-4E49-9131-5DBF5BE234D4}"/>
              </a:ext>
            </a:extLst>
          </p:cNvPr>
          <p:cNvSpPr txBox="1"/>
          <p:nvPr/>
        </p:nvSpPr>
        <p:spPr>
          <a:xfrm>
            <a:off x="1070865" y="1922346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raphik Bold" panose="020B0503030202060203"/>
              </a:rPr>
              <a:t>01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B3CABE-5505-4D6E-80D8-092EB6054002}"/>
              </a:ext>
            </a:extLst>
          </p:cNvPr>
          <p:cNvCxnSpPr>
            <a:cxnSpLocks/>
          </p:cNvCxnSpPr>
          <p:nvPr/>
        </p:nvCxnSpPr>
        <p:spPr>
          <a:xfrm>
            <a:off x="1272477" y="3097275"/>
            <a:ext cx="82708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1F6262-B71D-48C9-BFA3-0FFD8AF74C5C}"/>
              </a:ext>
            </a:extLst>
          </p:cNvPr>
          <p:cNvSpPr txBox="1"/>
          <p:nvPr/>
        </p:nvSpPr>
        <p:spPr>
          <a:xfrm>
            <a:off x="1125611" y="1768457"/>
            <a:ext cx="100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  <a:endParaRPr lang="en-US" sz="9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CCC6FDDF-8830-4497-9FCB-13414F62EFB6}"/>
              </a:ext>
            </a:extLst>
          </p:cNvPr>
          <p:cNvSpPr txBox="1"/>
          <p:nvPr/>
        </p:nvSpPr>
        <p:spPr>
          <a:xfrm>
            <a:off x="1151033" y="3260214"/>
            <a:ext cx="2868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 COMPETENCY</a:t>
            </a: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</a:t>
            </a:r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1A746F67-40A3-4681-9E92-E131EE58B759}"/>
              </a:ext>
            </a:extLst>
          </p:cNvPr>
          <p:cNvSpPr txBox="1"/>
          <p:nvPr/>
        </p:nvSpPr>
        <p:spPr>
          <a:xfrm>
            <a:off x="5333645" y="1899833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raphik Bold" panose="020B0503030202060203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B3AB19-7593-448C-B3A0-287FF3FCDD5F}"/>
              </a:ext>
            </a:extLst>
          </p:cNvPr>
          <p:cNvCxnSpPr>
            <a:cxnSpLocks/>
          </p:cNvCxnSpPr>
          <p:nvPr/>
        </p:nvCxnSpPr>
        <p:spPr>
          <a:xfrm>
            <a:off x="5535257" y="3074762"/>
            <a:ext cx="82708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BBB331F-6691-41D0-87BC-4A2581FBFDBF}"/>
              </a:ext>
            </a:extLst>
          </p:cNvPr>
          <p:cNvSpPr txBox="1"/>
          <p:nvPr/>
        </p:nvSpPr>
        <p:spPr>
          <a:xfrm>
            <a:off x="5388391" y="1745944"/>
            <a:ext cx="100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  <a:endParaRPr lang="en-US" sz="9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hlinkClick r:id="rId4" action="ppaction://hlinksldjump"/>
            <a:extLst>
              <a:ext uri="{FF2B5EF4-FFF2-40B4-BE49-F238E27FC236}">
                <a16:creationId xmlns:a16="http://schemas.microsoft.com/office/drawing/2014/main" id="{DDAAC987-EFC4-47F0-92D9-6FC0405A24B2}"/>
              </a:ext>
            </a:extLst>
          </p:cNvPr>
          <p:cNvSpPr txBox="1"/>
          <p:nvPr/>
        </p:nvSpPr>
        <p:spPr>
          <a:xfrm>
            <a:off x="5368657" y="3237701"/>
            <a:ext cx="151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YOUR </a:t>
            </a: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</a:p>
        </p:txBody>
      </p:sp>
      <p:sp>
        <p:nvSpPr>
          <p:cNvPr id="29" name="TextBox 28">
            <a:hlinkClick r:id="rId5" action="ppaction://hlinksldjump"/>
            <a:extLst>
              <a:ext uri="{FF2B5EF4-FFF2-40B4-BE49-F238E27FC236}">
                <a16:creationId xmlns:a16="http://schemas.microsoft.com/office/drawing/2014/main" id="{F70D9397-6F4A-457C-AFD1-542B66E979EF}"/>
              </a:ext>
            </a:extLst>
          </p:cNvPr>
          <p:cNvSpPr txBox="1"/>
          <p:nvPr/>
        </p:nvSpPr>
        <p:spPr>
          <a:xfrm>
            <a:off x="1067033" y="4411682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raphik Bold" panose="020B0503030202060203"/>
              </a:rPr>
              <a:t>03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A2FA01-2358-4ADB-AC62-36D5F4E54B20}"/>
              </a:ext>
            </a:extLst>
          </p:cNvPr>
          <p:cNvCxnSpPr>
            <a:cxnSpLocks/>
          </p:cNvCxnSpPr>
          <p:nvPr/>
        </p:nvCxnSpPr>
        <p:spPr>
          <a:xfrm>
            <a:off x="1268645" y="5586611"/>
            <a:ext cx="82708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D8FEE9-1FFD-445E-B42C-2027878CEE82}"/>
              </a:ext>
            </a:extLst>
          </p:cNvPr>
          <p:cNvSpPr txBox="1"/>
          <p:nvPr/>
        </p:nvSpPr>
        <p:spPr>
          <a:xfrm>
            <a:off x="1121779" y="4257793"/>
            <a:ext cx="100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  <a:endParaRPr lang="en-US" sz="9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2A0BA397-8810-472C-B6A3-5E6BE0B1CAF5}"/>
              </a:ext>
            </a:extLst>
          </p:cNvPr>
          <p:cNvSpPr txBox="1"/>
          <p:nvPr/>
        </p:nvSpPr>
        <p:spPr>
          <a:xfrm>
            <a:off x="1147201" y="5749550"/>
            <a:ext cx="1514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ACTIVATE </a:t>
            </a: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</a:t>
            </a:r>
          </a:p>
        </p:txBody>
      </p:sp>
      <p:sp>
        <p:nvSpPr>
          <p:cNvPr id="33" name="TextBox 32">
            <a:hlinkClick r:id="rId6" action="ppaction://hlinksldjump"/>
            <a:extLst>
              <a:ext uri="{FF2B5EF4-FFF2-40B4-BE49-F238E27FC236}">
                <a16:creationId xmlns:a16="http://schemas.microsoft.com/office/drawing/2014/main" id="{889FEB60-E6A5-487C-8274-CE9751187D3D}"/>
              </a:ext>
            </a:extLst>
          </p:cNvPr>
          <p:cNvSpPr txBox="1"/>
          <p:nvPr/>
        </p:nvSpPr>
        <p:spPr>
          <a:xfrm>
            <a:off x="5347931" y="44145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raphik Bold" panose="020B0503030202060203"/>
              </a:rPr>
              <a:t>04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E9BBA1-1AFE-4095-AB22-1DA30E471B68}"/>
              </a:ext>
            </a:extLst>
          </p:cNvPr>
          <p:cNvCxnSpPr>
            <a:cxnSpLocks/>
          </p:cNvCxnSpPr>
          <p:nvPr/>
        </p:nvCxnSpPr>
        <p:spPr>
          <a:xfrm>
            <a:off x="5549543" y="5589498"/>
            <a:ext cx="82708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354667-8110-4D6A-8792-2DF5391A4202}"/>
              </a:ext>
            </a:extLst>
          </p:cNvPr>
          <p:cNvSpPr txBox="1"/>
          <p:nvPr/>
        </p:nvSpPr>
        <p:spPr>
          <a:xfrm>
            <a:off x="5402677" y="4260680"/>
            <a:ext cx="106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  <a:endParaRPr lang="en-US" sz="9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16B30C8D-5F86-4D98-A84B-9F4DC3BFEA5A}"/>
              </a:ext>
            </a:extLst>
          </p:cNvPr>
          <p:cNvSpPr txBox="1"/>
          <p:nvPr/>
        </p:nvSpPr>
        <p:spPr>
          <a:xfrm>
            <a:off x="5382943" y="5752437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 OUR</a:t>
            </a: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5BED92-E9A0-46CD-8B47-F1F25344CBE6}"/>
              </a:ext>
            </a:extLst>
          </p:cNvPr>
          <p:cNvSpPr txBox="1"/>
          <p:nvPr/>
        </p:nvSpPr>
        <p:spPr>
          <a:xfrm>
            <a:off x="1125611" y="1022579"/>
            <a:ext cx="513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jump to a section.</a:t>
            </a:r>
            <a:endParaRPr lang="en-US" sz="9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8" name="Picture 37" descr="A picture containing text, dark, image&#10;&#10;Description automatically generated">
            <a:extLst>
              <a:ext uri="{FF2B5EF4-FFF2-40B4-BE49-F238E27FC236}">
                <a16:creationId xmlns:a16="http://schemas.microsoft.com/office/drawing/2014/main" id="{7F8E9B2C-CAD9-42DB-9EBA-B6B9F29A2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71" y="-106440"/>
            <a:ext cx="4320322" cy="43203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585477-A5E9-4514-B28E-1A0E577C5E2D}"/>
              </a:ext>
            </a:extLst>
          </p:cNvPr>
          <p:cNvSpPr/>
          <p:nvPr/>
        </p:nvSpPr>
        <p:spPr>
          <a:xfrm>
            <a:off x="6456838" y="621179"/>
            <a:ext cx="5260855" cy="5735171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6834147" y="1449309"/>
            <a:ext cx="4756822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&amp; data that will drive strategic agenda.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relevant link between the division/department's vision and business objectives.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stretch goals and objectives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pushing individuals or teams to perform at a higher level.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right behaviors to achieve goals individually and collaboratively.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projects to completion, while monitoring and adjusting along the way, bringing flexibility where required.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accomplishing objectives despite obstacles and setbacks.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accountability, ownership, and transparency with key stake holders in the face of inconsistencies and shortfalls in business objectives.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20536" y="784906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1D72A-1168-4404-BF5B-8CF05656A6AF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97366-02F3-41C3-9D00-DC187C0347CC}"/>
              </a:ext>
            </a:extLst>
          </p:cNvPr>
          <p:cNvSpPr txBox="1"/>
          <p:nvPr/>
        </p:nvSpPr>
        <p:spPr>
          <a:xfrm>
            <a:off x="704516" y="1477748"/>
            <a:ext cx="51418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768-FB82-4631-8918-4B356685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9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792D16-9967-4191-8B69-B4557D4F965F}"/>
              </a:ext>
            </a:extLst>
          </p:cNvPr>
          <p:cNvSpPr/>
          <p:nvPr/>
        </p:nvSpPr>
        <p:spPr>
          <a:xfrm>
            <a:off x="6596873" y="875489"/>
            <a:ext cx="4989856" cy="5395346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925659" y="1763756"/>
            <a:ext cx="433228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Communicates, inspires, and gives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 direction, engaging others behind the strategic imperatives.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Influences and aligns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stakeholders/departments to operationalize the strategy.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metrics of success with clear KPIs.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accountability for results across organization.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culture that drives and rewards high performance.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agility to course correct business and people performance.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ability to retain a long-term perspective, while executing short term goals.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3689" y="1033326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50542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994A6-AA18-4FF4-BBB2-94B4B007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F3C34BD-4793-41DD-A231-195F7A1A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A0B2D-DE98-47CC-BC0D-FF9D797EB9C6}"/>
              </a:ext>
            </a:extLst>
          </p:cNvPr>
          <p:cNvSpPr/>
          <p:nvPr/>
        </p:nvSpPr>
        <p:spPr>
          <a:xfrm>
            <a:off x="4170163" y="857368"/>
            <a:ext cx="3756086" cy="5702722"/>
          </a:xfrm>
          <a:prstGeom prst="rect">
            <a:avLst/>
          </a:prstGeom>
          <a:noFill/>
          <a:ln w="19050"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049720" y="857368"/>
            <a:ext cx="3864944" cy="5702721"/>
            <a:chOff x="0" y="0"/>
            <a:chExt cx="23976708" cy="20619552"/>
          </a:xfrm>
          <a:solidFill>
            <a:srgbClr val="009FE3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313943" y="1785866"/>
            <a:ext cx="3386008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Communicates, inspires, and gives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 direction, engaging others behind the strategic imperatives.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Influences and aligns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stakeholders/departments to operationalize the strategy.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metrics of success with clear KPIs.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accountability for results across organization.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culture that drives and rewards high performance.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agility to course correct business and people performance.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ability to retain a long-term perspective, while executing short term goals. 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313943" y="1066481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370152" y="1785866"/>
            <a:ext cx="3356109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&amp; data that will drive strategic agenda.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relevant link between the division/department's vision and business objectives.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stretch goals and objectives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pushing individuals or teams to perform at a higher level.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right behaviors to achieve goals individually and collaboratively.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projects to completion, while monitoring and adjusting along the way, bringing flexibility where required.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accomplishing objectives despite obstacles and setbacks.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accountability, ownership, and transparency with key stake holders in the face of inconsistencies and shortfalls in business objectives.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391924" y="1066481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249465" y="857368"/>
            <a:ext cx="3756086" cy="5702722"/>
            <a:chOff x="0" y="0"/>
            <a:chExt cx="23976708" cy="20619552"/>
          </a:xfrm>
          <a:solidFill>
            <a:srgbClr val="009FE3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559713" y="1785866"/>
            <a:ext cx="310329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 with organization vision &amp; drives team performance.</a:t>
            </a:r>
          </a:p>
          <a:p>
            <a:pPr algn="l" fontAlgn="ctr"/>
            <a:endParaRPr lang="en-US" sz="12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Conveys</a:t>
            </a:r>
            <a:r>
              <a:rPr lang="en-US" sz="12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 performance expectations and consistently monitors results and outcomes against goals.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endParaRPr lang="en-US" sz="12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and provides appropriate feedback &amp; coaching as required.</a:t>
            </a:r>
          </a:p>
          <a:p>
            <a:pPr algn="l" fontAlgn="ctr"/>
            <a:endParaRPr lang="en-US" sz="12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courage to address unacceptable performance.</a:t>
            </a:r>
          </a:p>
          <a:p>
            <a:pPr algn="l" fontAlgn="ctr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Fosters</a:t>
            </a:r>
            <a:r>
              <a:rPr lang="en-US" sz="12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culture of acknowledgement and recognition.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559713" y="1066481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59D48-8318-450A-9789-769C4B4BD70B}"/>
              </a:ext>
            </a:extLst>
          </p:cNvPr>
          <p:cNvSpPr txBox="1"/>
          <p:nvPr/>
        </p:nvSpPr>
        <p:spPr>
          <a:xfrm>
            <a:off x="906715" y="186839"/>
            <a:ext cx="144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05652-6775-4DDC-B4F4-630A9E3DDABC}"/>
              </a:ext>
            </a:extLst>
          </p:cNvPr>
          <p:cNvSpPr txBox="1"/>
          <p:nvPr/>
        </p:nvSpPr>
        <p:spPr>
          <a:xfrm>
            <a:off x="2498309" y="160895"/>
            <a:ext cx="83422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9B4ABA-0C20-4B98-8EBE-676918BCC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86" y="80756"/>
            <a:ext cx="733528" cy="645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075FB-8F56-46C2-8540-CC45233A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3544" y="6504385"/>
            <a:ext cx="2743200" cy="365125"/>
          </a:xfrm>
        </p:spPr>
        <p:txBody>
          <a:bodyPr/>
          <a:lstStyle/>
          <a:p>
            <a:fld id="{5247FB68-A87E-45F3-B705-AC737CC52B5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7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Driven 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9" descr="Bullseye outli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20" name="Picture 20" descr="Mental Health outlin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22" name="Picture 22" descr="Users outlin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179031" y="1520260"/>
            <a:ext cx="285908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the Goal Driven behaviors help me, and my team re-prioritize, to accelerate business outcomes?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new actions and behaviors should I integrate in my self-management and team management approaches?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4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leverage the behavioral anchors to achieve my goals?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do I plan to cascade this mindset to my team members?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97573"/>
              </p:ext>
            </p:extLst>
          </p:nvPr>
        </p:nvGraphicFramePr>
        <p:xfrm>
          <a:off x="695324" y="3678133"/>
          <a:ext cx="4682019" cy="15697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Indeed-10 Tips for Being More Goal-Oriented at Work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KornFerry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-Long-Term Purpose, Short-Term Goals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PositivePsychology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-What is Goal Setting and How to Do it Well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 Proven Formula For Successfully Reaching Your 2021 Goals (forbes.com)</a:t>
                      </a:r>
                      <a:endParaRPr lang="en-US" sz="1200" b="0" u="none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5" y="3237303"/>
            <a:ext cx="1896874" cy="20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4A452C-C8E9-415B-9737-7E6832967F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D93E-E9D2-4030-9F35-A02B1DD9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3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Top view image of a mage artwor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2" b="22692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07FB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8382859" y="6350000"/>
            <a:ext cx="4441959" cy="508000"/>
            <a:chOff x="0" y="0"/>
            <a:chExt cx="1754848" cy="200691"/>
          </a:xfrm>
          <a:solidFill>
            <a:srgbClr val="007FB8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4772" y="4953287"/>
            <a:ext cx="4158178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772" y="3484355"/>
            <a:ext cx="3959002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B7873-DD45-42B0-BBBC-CA59A1FD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844556" y="984479"/>
            <a:ext cx="4620494" cy="4938337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11" y="2260275"/>
            <a:ext cx="376898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follow and guide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 through processes and SOPs.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Uncovers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root causes to difficult problems by asking the right questions.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ability to seek support and input from the right stakeholders to make sense of the situation and move forward. 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self-management and flexibility, while working with ambiguity.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ways to simplify issues and helps others navigate.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pic>
        <p:nvPicPr>
          <p:cNvPr id="11" name="Picture 4" descr="Top view image of a mage artwork">
            <a:extLst>
              <a:ext uri="{FF2B5EF4-FFF2-40B4-BE49-F238E27FC236}">
                <a16:creationId xmlns:a16="http://schemas.microsoft.com/office/drawing/2014/main" id="{02D82ED1-1051-46AC-97AC-7A5B4A15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2692"/>
          <a:stretch/>
        </p:blipFill>
        <p:spPr>
          <a:xfrm>
            <a:off x="726950" y="3574363"/>
            <a:ext cx="5719947" cy="23484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466BD-55F9-432F-AF9C-51D60225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1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415276"/>
            <a:ext cx="5001498" cy="5905599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09" y="1327790"/>
            <a:ext cx="4334996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Acquires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and perspectives from multiple and diverse sources (including historical experiences) when solving problems, evaluating the Pros and Cons.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work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complex structures and workplace models.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Readily distinguishes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what's relevant and what's unimportant, to make sense of complex situations.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self-resilience and seeks to enable resilience in others.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break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 challenges into workable chunks.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political savviness.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impact of complexity on others and actively takes steps to provide support.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09" y="59829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BEF30-74AD-42A9-8CE4-323BE111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0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333"/>
            <a:ext cx="4620494" cy="5274938"/>
          </a:xfrm>
          <a:prstGeom prst="rect">
            <a:avLst/>
          </a:prstGeom>
          <a:solidFill>
            <a:srgbClr val="007FB8"/>
          </a:solidFill>
          <a:ln>
            <a:solidFill>
              <a:srgbClr val="00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98411" y="2161991"/>
            <a:ext cx="3641731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organization to make sense of  complex challenges, analyze perspectives &amp; facilitate the creation of the roadmap/action plans.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 of direction, focus and effort whilst navigating complexity.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courage and ability to take calculated risks especially while dealing with ambiguous situations.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political savviness, understands how decisions are made and who influences them, and brings the right stakeholders to the table.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2250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42C1E-20BE-4D69-89B2-F18B2C0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0B1C8939-177D-4C05-8152-4FF3CF87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141999" y="895362"/>
            <a:ext cx="3681696" cy="5313381"/>
            <a:chOff x="0" y="0"/>
            <a:chExt cx="23976708" cy="20619552"/>
          </a:xfrm>
          <a:solidFill>
            <a:srgbClr val="009FE3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06222" y="1878267"/>
            <a:ext cx="313378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organization to make sense of  complex challenges, analyze perspectives &amp; facilitate the creation of the roadmap/action plans.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 of direction, focus and effort whilst navigating complexity.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courage and ability to take calculated risks especially while dealing with ambiguous situations.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political savviness, understands how decisions are made and who influences them, and brings the right stakeholders to the table. 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06222" y="1104475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C8C1315-B20C-457C-9754-D5C505C6601F}"/>
              </a:ext>
            </a:extLst>
          </p:cNvPr>
          <p:cNvGrpSpPr/>
          <p:nvPr/>
        </p:nvGrpSpPr>
        <p:grpSpPr>
          <a:xfrm>
            <a:off x="4195664" y="908300"/>
            <a:ext cx="3681696" cy="5313381"/>
            <a:chOff x="0" y="0"/>
            <a:chExt cx="23976708" cy="20619552"/>
          </a:xfrm>
          <a:solidFill>
            <a:srgbClr val="007FB8"/>
          </a:solidFill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EE2B1ACF-9BC1-47B0-AE07-D0069E610ED6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407412" y="1878267"/>
            <a:ext cx="3365693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Acquires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and perspectives from multiple and diverse sources (including historical experiences) when solving problems, evaluating the Pros and Cons.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work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complex structures and workplace models.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Readily distinguishes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what's relevant and what's unimportant, to make sense of complex situations.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self-resilience and seeks to enable resilience in others.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break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 challenges into workable chunks.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political savviness.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impact of complexity on others and actively takes steps to provide support.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429183" y="1104475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26217" y="895362"/>
            <a:ext cx="3592640" cy="5313381"/>
            <a:chOff x="0" y="0"/>
            <a:chExt cx="23976708" cy="20619552"/>
          </a:xfrm>
          <a:solidFill>
            <a:srgbClr val="009FE3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07FB8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51992" y="1878267"/>
            <a:ext cx="310329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follow and guide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 through processes and SOPs.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Uncovers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root causes to difficult problems by asking the right questions.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ability to seek support and input from the right stakeholders to make sense of the situation and move forward. 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self-management and flexibility, while working with ambiguity.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ways to simplify issues and helps others navigate.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51992" y="1104475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3B66E1-4F7B-4484-A0A3-16DB16F3A82A}"/>
              </a:ext>
            </a:extLst>
          </p:cNvPr>
          <p:cNvSpPr txBox="1"/>
          <p:nvPr/>
        </p:nvSpPr>
        <p:spPr>
          <a:xfrm>
            <a:off x="906714" y="233494"/>
            <a:ext cx="254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33B00-F729-4599-AF8A-BF9BA7EDBA87}"/>
              </a:ext>
            </a:extLst>
          </p:cNvPr>
          <p:cNvSpPr txBox="1"/>
          <p:nvPr/>
        </p:nvSpPr>
        <p:spPr>
          <a:xfrm>
            <a:off x="3560207" y="192691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83156-FC23-41DC-B396-C3FE3A84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86" y="80756"/>
            <a:ext cx="733528" cy="645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BB437-A9F1-4C34-B2CD-7282ABEA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3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07FB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Managing Complexity 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676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leverage these </a:t>
            </a:r>
            <a:r>
              <a:rPr lang="en-US" sz="120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behaviours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to address business complexities more effectively?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</a:t>
            </a:r>
            <a:r>
              <a:rPr lang="en-US" sz="120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behaviours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 need to strengthen, to get more effective at managing complexity?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671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there areas in my business I can proactively work on to minimize complexity?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094793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do I plan to support my team members around complexity?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46843"/>
              </p:ext>
            </p:extLst>
          </p:nvPr>
        </p:nvGraphicFramePr>
        <p:xfrm>
          <a:off x="695325" y="3650311"/>
          <a:ext cx="4778829" cy="14833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7882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HBR-Taming Complexity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How to Manage Complexity in Strategy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McKinsey-How do I Manage Complexity in My Organization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Managing complexity with simplicity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5" y="3237303"/>
            <a:ext cx="1896874" cy="20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D0D8CB-7074-459A-9FCE-9C076788D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C274D2C0-3B77-461C-A25E-D04BFA2C377F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1ECB6C55-8C23-4D59-A0A4-2D58DFEA80B0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84F7117-7AA5-496F-BEE2-C49A6ABC1773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4A83FEF2-E60F-4135-85E1-E45F8356CE2A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090EA4E-0C69-4347-8E09-ACC52CF6A345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287F649-2EB1-49C2-BF58-9112D109AC36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EC276B22-9F96-497F-8552-AF78BC41CA96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83CBB3A7-C3C9-46CA-81A9-58640F9B8C0E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E3FD791E-6374-442F-9E97-4234F932B8AF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4480A89A-B8E2-4403-830E-AA13116F328E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4A015C3F-E4A4-4B00-94B7-FF6C9D089771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1F91A3AE-F49B-464C-92E7-7B9F96FF94C0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96AAFECF-DB71-46CC-B54F-4038F981C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611C0543-0560-41C8-A896-F82C79A2BF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B246C0AA-D6A2-4B85-8538-07EE606D0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2CDE22F6-3468-4996-B8DB-DC5DAEF95C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29944-9CD0-40C2-9D9C-1B6E5F3E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12E149-979A-48B6-BEE5-6ACFFE4B0D82}"/>
              </a:ext>
            </a:extLst>
          </p:cNvPr>
          <p:cNvSpPr/>
          <p:nvPr/>
        </p:nvSpPr>
        <p:spPr>
          <a:xfrm>
            <a:off x="-55952" y="-31750"/>
            <a:ext cx="6587876" cy="6889750"/>
          </a:xfrm>
          <a:prstGeom prst="rect">
            <a:avLst/>
          </a:prstGeom>
          <a:solidFill>
            <a:srgbClr val="015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AutoShape 2"/>
          <p:cNvSpPr/>
          <p:nvPr/>
        </p:nvSpPr>
        <p:spPr>
          <a:xfrm rot="5400000">
            <a:off x="3167367" y="3397250"/>
            <a:ext cx="68580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2873" y="3173321"/>
            <a:ext cx="4401651" cy="51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8336" lvl="1">
              <a:lnSpc>
                <a:spcPts val="2053"/>
              </a:lnSpc>
            </a:pPr>
            <a:r>
              <a:rPr lang="en-US" sz="1467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Those holding a managerial or leadership position.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7161" y="5358718"/>
            <a:ext cx="938876" cy="5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7160" y="1306178"/>
            <a:ext cx="440165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1"/>
              </a:lnSpc>
            </a:pPr>
            <a:r>
              <a:rPr lang="en-US" sz="280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WHO IS THE LEADERSHIP COMPETENCY MODEL FOR?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2873" y="3861297"/>
            <a:ext cx="4144549" cy="104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8336" lvl="1">
              <a:lnSpc>
                <a:spcPts val="2053"/>
              </a:lnSpc>
            </a:pPr>
            <a:r>
              <a:rPr lang="en-US" sz="1467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 pragmatic </a:t>
            </a:r>
            <a:r>
              <a:rPr lang="en-US" sz="1467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  <a:r>
              <a:rPr lang="en-US" sz="1467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providing transparency and guidance on the expected behaviors of our managers and leaders across the full employee life cycle.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51A80-06E8-41A8-AD67-563C0C18D2A2}"/>
              </a:ext>
            </a:extLst>
          </p:cNvPr>
          <p:cNvSpPr txBox="1"/>
          <p:nvPr/>
        </p:nvSpPr>
        <p:spPr>
          <a:xfrm>
            <a:off x="999222" y="850820"/>
            <a:ext cx="275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GROW . INNOVATE . INSPIRE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489ED1-8C14-4606-B36C-E2E5F07F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2F6EBB0-B8CD-4427-B79D-FB81E31714A9}"/>
              </a:ext>
            </a:extLst>
          </p:cNvPr>
          <p:cNvSpPr txBox="1"/>
          <p:nvPr/>
        </p:nvSpPr>
        <p:spPr>
          <a:xfrm>
            <a:off x="1015659" y="844717"/>
            <a:ext cx="490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ACTIVATE INNOVATION</a:t>
            </a:r>
          </a:p>
        </p:txBody>
      </p:sp>
      <p:pic>
        <p:nvPicPr>
          <p:cNvPr id="34" name="Graphic 33" descr="Target Audience outline">
            <a:extLst>
              <a:ext uri="{FF2B5EF4-FFF2-40B4-BE49-F238E27FC236}">
                <a16:creationId xmlns:a16="http://schemas.microsoft.com/office/drawing/2014/main" id="{8654BDAD-568F-4C9D-A76F-356B64D1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2936" y="2581878"/>
            <a:ext cx="714983" cy="7149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F75709-D6B4-4C87-97C8-17B56888CC95}"/>
              </a:ext>
            </a:extLst>
          </p:cNvPr>
          <p:cNvSpPr txBox="1"/>
          <p:nvPr/>
        </p:nvSpPr>
        <p:spPr>
          <a:xfrm>
            <a:off x="2473928" y="2779857"/>
            <a:ext cx="235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Centricity</a:t>
            </a:r>
          </a:p>
        </p:txBody>
      </p:sp>
      <p:pic>
        <p:nvPicPr>
          <p:cNvPr id="37" name="Graphic 36" descr="Artificial Intelligence outline">
            <a:extLst>
              <a:ext uri="{FF2B5EF4-FFF2-40B4-BE49-F238E27FC236}">
                <a16:creationId xmlns:a16="http://schemas.microsoft.com/office/drawing/2014/main" id="{FA619F1A-F6DE-475E-A518-5FF36AEE6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2936" y="3430111"/>
            <a:ext cx="714983" cy="7149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E63A5C-4913-4F8A-9FAF-29FC1043A531}"/>
              </a:ext>
            </a:extLst>
          </p:cNvPr>
          <p:cNvSpPr txBox="1"/>
          <p:nvPr/>
        </p:nvSpPr>
        <p:spPr>
          <a:xfrm>
            <a:off x="2471580" y="3559081"/>
            <a:ext cx="235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Proofing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BB6A4E-0744-44CC-B38D-C25EBD24C344}"/>
              </a:ext>
            </a:extLst>
          </p:cNvPr>
          <p:cNvCxnSpPr>
            <a:cxnSpLocks/>
          </p:cNvCxnSpPr>
          <p:nvPr/>
        </p:nvCxnSpPr>
        <p:spPr>
          <a:xfrm>
            <a:off x="1974089" y="2949134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52EE3A-D202-43E2-B7E1-59F57FDCDC70}"/>
              </a:ext>
            </a:extLst>
          </p:cNvPr>
          <p:cNvCxnSpPr>
            <a:cxnSpLocks/>
          </p:cNvCxnSpPr>
          <p:nvPr/>
        </p:nvCxnSpPr>
        <p:spPr>
          <a:xfrm>
            <a:off x="1974088" y="3728358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Move outline">
            <a:extLst>
              <a:ext uri="{FF2B5EF4-FFF2-40B4-BE49-F238E27FC236}">
                <a16:creationId xmlns:a16="http://schemas.microsoft.com/office/drawing/2014/main" id="{D8487163-2D32-42DA-8ABF-F5C5C8222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12936" y="4275884"/>
            <a:ext cx="714983" cy="71498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DB5947E-BF8F-4171-8BB4-CAFA86013D0E}"/>
              </a:ext>
            </a:extLst>
          </p:cNvPr>
          <p:cNvSpPr txBox="1"/>
          <p:nvPr/>
        </p:nvSpPr>
        <p:spPr>
          <a:xfrm>
            <a:off x="2471580" y="4339583"/>
            <a:ext cx="2575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Agile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63BD22-A704-4CE4-B363-279917EEFE02}"/>
              </a:ext>
            </a:extLst>
          </p:cNvPr>
          <p:cNvCxnSpPr>
            <a:cxnSpLocks/>
          </p:cNvCxnSpPr>
          <p:nvPr/>
        </p:nvCxnSpPr>
        <p:spPr>
          <a:xfrm>
            <a:off x="1974088" y="4508860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1C8C33-24BB-49D0-AF71-58F06E112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273D1-7A07-42D2-9383-1270E3DEA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334" y="614373"/>
            <a:ext cx="6394570" cy="5629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5276B2-3486-492E-9538-7E97A37814D4}"/>
              </a:ext>
            </a:extLst>
          </p:cNvPr>
          <p:cNvSpPr txBox="1"/>
          <p:nvPr/>
        </p:nvSpPr>
        <p:spPr>
          <a:xfrm>
            <a:off x="9551119" y="2258712"/>
            <a:ext cx="172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ACTIVATE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754112-2AFC-4E38-A11A-F540078072EC}"/>
              </a:ext>
            </a:extLst>
          </p:cNvPr>
          <p:cNvSpPr txBox="1"/>
          <p:nvPr/>
        </p:nvSpPr>
        <p:spPr>
          <a:xfrm>
            <a:off x="6552523" y="2730615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GROW YOUR BUSINESS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39AC6-C2C0-488F-B8E3-E4149ACED490}"/>
              </a:ext>
            </a:extLst>
          </p:cNvPr>
          <p:cNvSpPr txBox="1"/>
          <p:nvPr/>
        </p:nvSpPr>
        <p:spPr>
          <a:xfrm>
            <a:off x="8355050" y="4846857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INSPIRE OUR PEOPLE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44C30-E0C6-4605-8979-6092DD0F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0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Camera le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00" b="19200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8382859" y="6350000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4772" y="4953287"/>
            <a:ext cx="4158178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772" y="3484355"/>
            <a:ext cx="3959002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F7908-D3AB-4B8E-8B69-370D6F9B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9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9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60275"/>
            <a:ext cx="376898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insights and feedback and articulates customer expectations clearly to anticipate customer needs.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direction, monitors and provides feedback to ensure team members are providing optimal customer experience.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Establishes and maintains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 customer relationships.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 and engages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key stakeholders that can help drive customer requirements.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pic>
        <p:nvPicPr>
          <p:cNvPr id="11" name="Picture 4" descr="Camera lens">
            <a:extLst>
              <a:ext uri="{FF2B5EF4-FFF2-40B4-BE49-F238E27FC236}">
                <a16:creationId xmlns:a16="http://schemas.microsoft.com/office/drawing/2014/main" id="{02D82ED1-1051-46AC-97AC-7A5B4A15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0" b="19200"/>
          <a:stretch/>
        </p:blipFill>
        <p:spPr>
          <a:xfrm>
            <a:off x="704516" y="3596003"/>
            <a:ext cx="5719947" cy="2348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D0905-072F-4AED-B281-9575287F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992097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977572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60275"/>
            <a:ext cx="376898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insights and market trends to drive decisions around new business initiatives and offerings.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customer in the heart of design in building and delivering solutions (including services and products).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short-, medium- and long-term perspectives when building relationships with key customers and stakeholders.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balance between business and customer needs.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580C7-D0E9-4BA2-8D5D-BE402ECC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8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0" y="2260275"/>
            <a:ext cx="381130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 and drives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culture of customer centricity.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customer success metrics, benchmarking current performance with external market and Global Customer Trends.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strategic initiatives, that are rooted in customer data analytics, socioeconomic understanding and current market trends. 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Cultivates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enriching diplomatic relationships.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92081-723A-4D11-A5D5-0F4FE01B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9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9F2AD134-B9D9-4543-844E-5C7A6DB5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-146695"/>
            <a:ext cx="12192000" cy="6062552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141999" y="1329657"/>
            <a:ext cx="3681696" cy="4667427"/>
            <a:chOff x="0" y="0"/>
            <a:chExt cx="23976708" cy="20619552"/>
          </a:xfrm>
          <a:solidFill>
            <a:srgbClr val="01509F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06222" y="2385065"/>
            <a:ext cx="313378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 and drives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culture of customer centricity.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customer success metrics, benchmarking current performance with external market and Global Customer Trends.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strategic initiatives, that are rooted in customer data analytics, socioeconomic understanding and current market trends.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Cultivates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enriching diplomatic relationships.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06222" y="1538770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C8C1315-B20C-457C-9754-D5C505C6601F}"/>
              </a:ext>
            </a:extLst>
          </p:cNvPr>
          <p:cNvGrpSpPr/>
          <p:nvPr/>
        </p:nvGrpSpPr>
        <p:grpSpPr>
          <a:xfrm>
            <a:off x="4227173" y="1326505"/>
            <a:ext cx="3681696" cy="466742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EE2B1ACF-9BC1-47B0-AE07-D0069E610ED6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451901" y="2385065"/>
            <a:ext cx="303946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insights and market trends to drive decisions around new business initiatives and offerings.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customer in the heart of design in building and delivering solutions (including services and products).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short-, medium- and long-term perspectives when building relationships with key customers and stakeholders.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balance between business and customer needs.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484203" y="1527164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26217" y="1329658"/>
            <a:ext cx="3592640" cy="466742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51992" y="2386774"/>
            <a:ext cx="303005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insights and feedback and articulates customer expectations clearly to anticipate customer needs.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direction, monitors and provides feedback to ensure team members are providing optimal customer experience.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Establishes and maintains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 customer relationships. 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 and engages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key stakeholders that can help drive customer requirements.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51992" y="1527164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FA825-FA50-4D94-B6F7-1F5C889676C3}"/>
              </a:ext>
            </a:extLst>
          </p:cNvPr>
          <p:cNvSpPr txBox="1"/>
          <p:nvPr/>
        </p:nvSpPr>
        <p:spPr>
          <a:xfrm>
            <a:off x="1038770" y="247750"/>
            <a:ext cx="254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2E31C-DC54-4414-9E74-B3BFD3DD9944}"/>
              </a:ext>
            </a:extLst>
          </p:cNvPr>
          <p:cNvSpPr txBox="1"/>
          <p:nvPr/>
        </p:nvSpPr>
        <p:spPr>
          <a:xfrm>
            <a:off x="3460221" y="301516"/>
            <a:ext cx="7644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9F23A3-D0D7-404B-A2CF-F2C02B8EF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86" y="94714"/>
            <a:ext cx="767012" cy="675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EFE134-AE4A-4D6B-972A-57E8C903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04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Customer Centricity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am I planning to leverage the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Leadership Behaviors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be more customer centric?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reset my actions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the Leadership Behaviors to amplify customer centricity?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am I planning to create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better customer impact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using the Leadership Behaviors?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would I plan to enhance this mindset with my team members?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42386"/>
              </p:ext>
            </p:extLst>
          </p:nvPr>
        </p:nvGraphicFramePr>
        <p:xfrm>
          <a:off x="695324" y="3678133"/>
          <a:ext cx="4682019" cy="15697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Hays-improve-customer-centricity-leadership-team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KPMG-Customer First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Break the NPS Plateau: Create a Culture of Customer Experience (gallup.com)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Prediction: The future of customer experience | McKinsey</a:t>
                      </a:r>
                      <a:endParaRPr lang="en-US" sz="1200" b="0" i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4" y="3237303"/>
            <a:ext cx="3130055" cy="2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BC8284-5ACA-479C-A4EB-02BCF57EA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93A472B1-7E84-45D4-AB19-1B2A7EDD8868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0E3E1518-65D3-4537-9EB5-CEF89F7475C8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CC3BB429-ABE5-4439-8ACA-BFED03E83A43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EDA59E11-EE28-4140-9E29-861E8BF47EA4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20CA1CC-BBBD-44A6-9A09-BED90E009302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9EE6F836-BD61-4B48-906F-B315DA345021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9384C330-BD21-479B-9F82-11D6FB44DD33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CCBC8FF4-A438-41C5-934D-3797A7ABE4C9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B3FE2541-8D15-4174-8F19-3096CE6FF96E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794339DF-8BF7-485C-AF53-C0BE32787123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7E07F42-CBAB-4437-9990-2DD689DBAE67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055E8C60-95F0-4529-9BD9-59844F38CB05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8C6202F6-7AFA-43FE-90C7-5FBEA4588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C54892B8-EDA3-4B53-88CA-35B187FE4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3D7A061A-61E8-4C45-805C-3AAB896F21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D6E909E5-8146-496A-9435-25439E4D08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2892C-F77F-4D16-9F84-331E0A5C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8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People attending a meet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07" b="19207"/>
            <a:stretch/>
          </p:blipFill>
          <p:spPr>
            <a:xfrm flipH="1"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8382859" y="6350000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4772" y="4953287"/>
            <a:ext cx="4158178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772" y="3484355"/>
            <a:ext cx="3959002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1CF18-C4B7-4471-B0B0-5F4C8715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1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People attending a meeting">
            <a:extLst>
              <a:ext uri="{FF2B5EF4-FFF2-40B4-BE49-F238E27FC236}">
                <a16:creationId xmlns:a16="http://schemas.microsoft.com/office/drawing/2014/main" id="{CA186C82-FFBF-4AB4-8647-C009EAAD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7" b="19207"/>
          <a:stretch/>
        </p:blipFill>
        <p:spPr>
          <a:xfrm flipH="1">
            <a:off x="735837" y="3596003"/>
            <a:ext cx="5719947" cy="23484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9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60275"/>
            <a:ext cx="3632444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curiosity to stay up-to-date with relevant knowledge and skills for the future.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Encourages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curiosity within team members to reinforce learning within the team.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team members with the right opportunities and resources to learn on their job.</a:t>
            </a:r>
          </a:p>
          <a:p>
            <a:pPr algn="l" fontAlgn="ctr"/>
            <a:endParaRPr lang="en-US" sz="14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able to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grasp new and relevant technologies, processes and learnings.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1E1DC-D74C-4D48-B4DB-73125EAD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3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12254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27637"/>
            <a:ext cx="376898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Anticipates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future trends and implications accurately.</a:t>
            </a:r>
          </a:p>
          <a:p>
            <a:pPr algn="l" fontAlgn="ctr"/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key skills, tools and resources required for future success.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agility to learn new approaches.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mindset within the team, to continuously develop their skills and capabilities.</a:t>
            </a:r>
          </a:p>
          <a:p>
            <a:pPr algn="l" fontAlgn="ctr"/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technology and innovative approaches to achieve better results.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C050B-326C-4EAC-8C0B-1C0574F3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9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E33B9B-C04C-462D-BC45-0B38C210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584383" y="4499280"/>
            <a:ext cx="4150079" cy="1156700"/>
            <a:chOff x="0" y="0"/>
            <a:chExt cx="1639537" cy="456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9537" cy="456968"/>
            </a:xfrm>
            <a:custGeom>
              <a:avLst/>
              <a:gdLst/>
              <a:ahLst/>
              <a:cxnLst/>
              <a:rect l="l" t="t" r="r" b="b"/>
              <a:pathLst>
                <a:path w="1639537" h="456968">
                  <a:moveTo>
                    <a:pt x="0" y="0"/>
                  </a:moveTo>
                  <a:lnTo>
                    <a:pt x="1639537" y="0"/>
                  </a:lnTo>
                  <a:lnTo>
                    <a:pt x="1639537" y="456968"/>
                  </a:lnTo>
                  <a:lnTo>
                    <a:pt x="0" y="456968"/>
                  </a:lnTo>
                  <a:close/>
                </a:path>
              </a:pathLst>
            </a:custGeom>
            <a:solidFill>
              <a:srgbClr val="00A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377" b="3377"/>
          <a:stretch>
            <a:fillRect/>
          </a:stretch>
        </p:blipFill>
        <p:spPr>
          <a:xfrm>
            <a:off x="1086478" y="1202020"/>
            <a:ext cx="5051590" cy="26495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778043" y="4749046"/>
            <a:ext cx="617610" cy="6176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581638" y="1302758"/>
            <a:ext cx="496415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WHAT’S IN THE LEADERSHIP COMPETENCY MODEL AND WHERE DID IT COME FROM?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81638" y="3094773"/>
            <a:ext cx="4399706" cy="1058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Designed based on a thorough, comprehensive, and calibrated analysis of best-in-class leadership attributes within the current business context. </a:t>
            </a:r>
          </a:p>
          <a:p>
            <a:pPr>
              <a:lnSpc>
                <a:spcPts val="2053"/>
              </a:lnSpc>
            </a:pPr>
            <a:endParaRPr lang="en-US" sz="1467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6478" y="4648582"/>
            <a:ext cx="4783744" cy="104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co-creation of the model encompassed leadership representation across all our departments across our divisions. </a:t>
            </a:r>
          </a:p>
          <a:p>
            <a:pPr>
              <a:lnSpc>
                <a:spcPts val="2053"/>
              </a:lnSpc>
            </a:pPr>
            <a:endParaRPr lang="en-US" sz="1467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94125" y="4677157"/>
            <a:ext cx="3039235" cy="10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Focuses on building the Al-Futtaim Leadership Competency Framework. </a:t>
            </a:r>
          </a:p>
          <a:p>
            <a:pPr>
              <a:lnSpc>
                <a:spcPts val="2053"/>
              </a:lnSpc>
            </a:pPr>
            <a:endParaRPr lang="en-US" sz="1467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42C443-31BA-4455-A984-298E568AC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F4E06C-7226-4F53-9891-F512A4EF85F2}"/>
              </a:ext>
            </a:extLst>
          </p:cNvPr>
          <p:cNvSpPr txBox="1"/>
          <p:nvPr/>
        </p:nvSpPr>
        <p:spPr>
          <a:xfrm>
            <a:off x="1016554" y="6206214"/>
            <a:ext cx="275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GROW . INNOVATE . INSPIRE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9646E1-EE88-4F5D-AAB5-78A2255F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815393" y="1013172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807004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60275"/>
            <a:ext cx="3716334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bigger picture, constantly imagining future scenarios and creating strategies to sustain competitive advantage.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future focused talent and succession plan that optimizes the talent pipeline.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road map, outlining the skills/roles that are required for future success, and how to optimize the current workforce to achieve the vision.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authenticity to admit shortfalls and allows the space to leverage team expertise.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9D949-4569-46CE-9763-D2997C24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5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F78ACBC5-874C-4157-82D5-D204E7AF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-4199" y="0"/>
            <a:ext cx="12192000" cy="685800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148138" y="1270932"/>
            <a:ext cx="3681696" cy="4726149"/>
            <a:chOff x="0" y="0"/>
            <a:chExt cx="23976708" cy="20619552"/>
          </a:xfrm>
          <a:solidFill>
            <a:srgbClr val="01509F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12361" y="2299742"/>
            <a:ext cx="2994417" cy="313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bigger picture, constantly imagining future scenarios and creating strategies to sustain competitive advantage.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future focused talent and succession plan that optimizes the talent pipeline.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road map, outlining the skills/roles that are required for future success, and how to optimize the current workforce to achieve the vision.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authenticity to admit shortfalls and allows the space to leverage team expertise.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12361" y="1480045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C8C1315-B20C-457C-9754-D5C505C6601F}"/>
              </a:ext>
            </a:extLst>
          </p:cNvPr>
          <p:cNvGrpSpPr/>
          <p:nvPr/>
        </p:nvGrpSpPr>
        <p:grpSpPr>
          <a:xfrm>
            <a:off x="4250771" y="1270932"/>
            <a:ext cx="3681696" cy="4726150"/>
            <a:chOff x="0" y="0"/>
            <a:chExt cx="23976708" cy="20619552"/>
          </a:xfrm>
          <a:solidFill>
            <a:srgbClr val="01509F"/>
          </a:solidFill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EE2B1ACF-9BC1-47B0-AE07-D0069E610ED6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490342" y="2295016"/>
            <a:ext cx="311496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Anticipates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future trends and implications accurately.</a:t>
            </a:r>
          </a:p>
          <a:p>
            <a:pPr algn="l" fontAlgn="ctr"/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key skills, tools and resources required for future success.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agility to learn new approaches.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mindset within the team, to continuously develop their skills and capabilities.</a:t>
            </a:r>
          </a:p>
          <a:p>
            <a:pPr algn="l" fontAlgn="ctr"/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technology and innovative approaches to achieve better results.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490342" y="146843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32356" y="1270932"/>
            <a:ext cx="3592640" cy="4726151"/>
            <a:chOff x="0" y="0"/>
            <a:chExt cx="23976708" cy="20619552"/>
          </a:xfrm>
          <a:solidFill>
            <a:srgbClr val="01509F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58132" y="2295016"/>
            <a:ext cx="292171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curiosity to stay up-to-date with relevant knowledge and skills for the future.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Encourages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curiosity within team members to reinforce learning within the team.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team members with the right opportunities and resources to learn on their job.</a:t>
            </a:r>
          </a:p>
          <a:p>
            <a:pPr algn="l" fontAlgn="ctr"/>
            <a:endParaRPr lang="en-US" sz="1200" b="1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able to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grasp new and relevant technologies, processes and learnings.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58131" y="146843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1B85A-4110-4BBB-8A0D-8BFC2E329537}"/>
              </a:ext>
            </a:extLst>
          </p:cNvPr>
          <p:cNvSpPr txBox="1"/>
          <p:nvPr/>
        </p:nvSpPr>
        <p:spPr>
          <a:xfrm>
            <a:off x="1140812" y="296912"/>
            <a:ext cx="195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9D304-6A88-4B7E-83AF-2A9D893BF959}"/>
              </a:ext>
            </a:extLst>
          </p:cNvPr>
          <p:cNvSpPr txBox="1"/>
          <p:nvPr/>
        </p:nvSpPr>
        <p:spPr>
          <a:xfrm>
            <a:off x="3245617" y="236152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0EED8-2521-4D33-8969-CE56A3C5B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86" y="94714"/>
            <a:ext cx="767012" cy="675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618D-4F57-4613-B0B3-767EAD56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39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Proofing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4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 I using the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Leadership Behaviors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get my business future proofed?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reset my actions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the  Leadership behaviors to be future centric?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my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 outcomes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 impacted through my future proofing plans?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my plans realistic and viable?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would I plan to ‘future proof’ my team members?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37270"/>
              </p:ext>
            </p:extLst>
          </p:nvPr>
        </p:nvGraphicFramePr>
        <p:xfrm>
          <a:off x="695324" y="3678133"/>
          <a:ext cx="4682019" cy="14833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Forbes-How To Future-Proof Your Organization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MichaelPage</a:t>
                      </a:r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-Future of Leadership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McKinsey-Getting Ready for the Future of Work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Future of Sales and Marketing is here</a:t>
                      </a:r>
                      <a:endParaRPr lang="en-US" sz="1200" b="0" i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4" y="3237303"/>
            <a:ext cx="3130055" cy="2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B57C19-4461-4B5D-B81F-E183F0374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57E5E64F-35AB-476E-AE20-67B457BCA868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C88353E-831F-454A-99B1-85BB7206D25C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615B849-0E74-4572-BFB5-3A72430D3B46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7DB7492D-B201-42EC-810B-724B9736492D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8F7A592-0E90-49B2-966C-981B850A2048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0A67F44F-DD3F-4764-AA49-02EC39590F7F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FBCD1C0C-02D5-4219-84CB-E586C805E616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B0BA5B93-3DEA-4AED-8853-DA48240CE338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B790A300-2811-452B-9F70-455A44FD80C2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1BF6F969-BF1C-4B40-96CC-8D55F909EC1E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9487DBB-1540-4C4B-A512-62967455C86D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60265E6E-D1A8-406C-9A39-EB1F7A51B98A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B57BF4D2-5C00-4876-888B-BC3718700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61730" y="1610674"/>
            <a:ext cx="441209" cy="441209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06E37527-C4A5-463E-8587-C1A4A77E7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913E6087-A77E-4260-B22D-80E74E5B3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77A26CF6-ED2A-416D-90E2-D675071DEF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86609-F62E-43DA-9B99-E477ECED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28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5" b="13505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8382859" y="6350000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01509F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323" y="4507707"/>
            <a:ext cx="432217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Anticipate and lead change: adapt actions, accordingly, demonstrate tolerance for ambiguity; has comfort with uncertainty. Shows flexibility in adjusting own views and objectives in order to achieve a shared goal.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881" y="3743354"/>
            <a:ext cx="4158178" cy="6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AC4CA-86E2-4F66-B383-9C1CF92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95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9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345682"/>
            <a:ext cx="3514998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emotional and social awareness, while managing self and enabling the team during change.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adaptability and resilience to evolving changing situations.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required changes due to evolving business requirements.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Anticipate and lead change: adapt actions, accordingly, demonstrate tolerance for ambiguity; has comfort with uncertainty. Shows flexibility in adjusting own views and objectives in order to achieve a shared goal.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D82ED1-1051-46AC-97AC-7A5B4A15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5" b="13505"/>
          <a:stretch/>
        </p:blipFill>
        <p:spPr>
          <a:xfrm>
            <a:off x="704516" y="3596003"/>
            <a:ext cx="5719947" cy="2348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2D13-44AB-4991-A92F-831B96CE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98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9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20174" y="1910292"/>
            <a:ext cx="3962889" cy="366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need for change and enables plans to ensure execution.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an advocate and role model for change.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social and emotional intelligence to support teammates and colleagues through change.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Identifies and communicates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wins, milestones, and achievements.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 integrates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into in the processes and systems to sustain the change.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open mind and flexibility to course adjust and the business needs change.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20174" y="112151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899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Anticipate and lead change: adapt actions, accordingly, demonstrate tolerance for ambiguity; has comfort with uncertainty. Shows flexibility in adjusting own views and objectives in order to achieve a shared goal.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7B804-BD09-4A02-A0B1-AAF6135D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02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816969" y="997730"/>
            <a:ext cx="4620494" cy="4938337"/>
          </a:xfrm>
          <a:prstGeom prst="rect">
            <a:avLst/>
          </a:prstGeom>
          <a:solidFill>
            <a:srgbClr val="01509F"/>
          </a:solidFill>
          <a:ln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815393" y="1006118"/>
            <a:ext cx="4620494" cy="493833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260275"/>
            <a:ext cx="3556943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Calibrates and applies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emerging trends to proactively anticipate change, while seeking to address future desired state.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burning platform for change and drives from the front.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Thinks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holistically about change.</a:t>
            </a:r>
          </a:p>
          <a:p>
            <a:pPr algn="l" fontAlgn="ctr"/>
            <a:endParaRPr lang="en-US" sz="1400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space for experimenting, failing fast, to be able to recover and reset.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Anticipate and lead change: adapt actions, accordingly, demonstrate tolerance for ambiguity; has comfort with uncertainty. Shows flexibility in adjusting own views and objectives in order to achieve a shared goal.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C955F-84C2-41DB-84F3-C6A5EAD7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70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E6E6A7C-875E-448A-B4DD-AD2E571A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-4199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A0B2D-DE98-47CC-BC0D-FF9D797EB9C6}"/>
              </a:ext>
            </a:extLst>
          </p:cNvPr>
          <p:cNvSpPr/>
          <p:nvPr/>
        </p:nvSpPr>
        <p:spPr>
          <a:xfrm>
            <a:off x="4244632" y="1405396"/>
            <a:ext cx="3693974" cy="4858487"/>
          </a:xfrm>
          <a:prstGeom prst="rect">
            <a:avLst/>
          </a:prstGeom>
          <a:noFill/>
          <a:ln w="19050">
            <a:solidFill>
              <a:srgbClr val="015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203551" y="1375795"/>
            <a:ext cx="3681696" cy="4888088"/>
            <a:chOff x="0" y="0"/>
            <a:chExt cx="23976708" cy="20619552"/>
          </a:xfrm>
          <a:solidFill>
            <a:srgbClr val="01509F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67774" y="2411392"/>
            <a:ext cx="2944083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Calibrates and applies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emerging trends to proactively anticipate change, while seeking to address future desired state.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burning platform for change and drives from the front.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holistically about change.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space for experimenting, failing fast, to be able to recover and reset.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67774" y="1600850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545755" y="2411392"/>
            <a:ext cx="323398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need for change and enables plans to ensure execution.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an advocate and role model for change.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social and emotional intelligence to support teammates and colleagues through change.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Identifies and communicates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wins, milestones, and achievements.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Effectively integrates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into in the processes and systems to sustain the change.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open mind and flexibility to course adjust and the business needs change.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545755" y="1600850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87769" y="1375794"/>
            <a:ext cx="3592640" cy="4888089"/>
            <a:chOff x="0" y="0"/>
            <a:chExt cx="23976708" cy="20619552"/>
          </a:xfrm>
          <a:solidFill>
            <a:srgbClr val="01509F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01509F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713544" y="2411392"/>
            <a:ext cx="27980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 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emotional and social awareness, while managing self and enabling the team during change.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adaptability and resilience to evolving changing situations.</a:t>
            </a:r>
          </a:p>
          <a:p>
            <a:pPr algn="l" fontAlgn="ctr"/>
            <a:endParaRPr lang="en-US" sz="120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Executes</a:t>
            </a:r>
            <a:r>
              <a:rPr lang="en-US" sz="120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required changes due to evolving business requirements.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713544" y="1600850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8B689-0346-49D1-88DF-9DA12A33B477}"/>
              </a:ext>
            </a:extLst>
          </p:cNvPr>
          <p:cNvSpPr txBox="1"/>
          <p:nvPr/>
        </p:nvSpPr>
        <p:spPr>
          <a:xfrm>
            <a:off x="1140812" y="296912"/>
            <a:ext cx="195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07870B-5EB0-4CD6-82D0-6A4B137346A8}"/>
              </a:ext>
            </a:extLst>
          </p:cNvPr>
          <p:cNvSpPr txBox="1"/>
          <p:nvPr/>
        </p:nvSpPr>
        <p:spPr>
          <a:xfrm>
            <a:off x="3245617" y="236152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Anticipate and lead change: adapt actions, accordingly, demonstrate tolerance for ambiguity; has comfort with uncertainty. Shows flexibility in adjusting own views and objectives in order to achieve a shared goal.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C4CD2-12C1-4398-82AF-E2A3DF3F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86" y="94714"/>
            <a:ext cx="767012" cy="675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021E1-AA0C-4FC6-82EF-20E98066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 Agile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use the ‘Change Agile’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Leadership Behaviors 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drive the business agenda?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those workplace actions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 I can reset with the help of the change agile behaviors?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4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I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accelerate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of my business outcomes by being more change agile?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could you be doing more to support your team be more change agile? 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94568"/>
              </p:ext>
            </p:extLst>
          </p:nvPr>
        </p:nvGraphicFramePr>
        <p:xfrm>
          <a:off x="695324" y="3678133"/>
          <a:ext cx="4682019" cy="164319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McKinsey-Leading Agile Transformation-The new capabilities leaders need to build 21st-century organizations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BCG-Do You Have the Courage to Be an Agile Leader?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Leadership Agility Factor 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How to build Change capability with structure and intent?</a:t>
                      </a:r>
                      <a:endParaRPr lang="en-US" sz="1200" b="0" i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18536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4" y="3237303"/>
            <a:ext cx="3130055" cy="2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1951B-689D-4E83-BF77-58ACCDDA6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C820A4F6-C574-465B-9D15-343B65A417AC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083EC685-31A2-4E2A-B1D9-42DB02700C0E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8101F0-B3C7-4341-BD20-2B1CAEE2DCE9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A8EF5677-CC4D-4D79-9769-7788889CF6BB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0C379DA0-E7EC-4AC1-9282-B210731B0037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6567F07-1548-4076-90E5-C15BA49AAB50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AAF52435-CA13-4B9C-8572-57F228D30432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B115BCC0-20E3-4FC0-BC02-89718B7FE3BE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C644E82-216D-4230-8BD9-569878876DF0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39A9F75E-E0EA-49B3-8A4A-2139A8339906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4A030DC-D9D5-44C7-B880-59D2F979F01A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2B8E5304-0A47-4428-85A3-14FD16EA076D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A859FD96-0BF2-4CE2-BE89-90428FB65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998A8FC4-6C2B-4B7E-A94C-2585E325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9F023758-CDD4-43EE-A0B1-513A675B13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F6508DE0-D16C-46D4-89FB-4B482590D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3AAD-B5DB-45D7-B8EF-1DFF50D0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15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2F6EBB0-B8CD-4427-B79D-FB81E31714A9}"/>
              </a:ext>
            </a:extLst>
          </p:cNvPr>
          <p:cNvSpPr txBox="1"/>
          <p:nvPr/>
        </p:nvSpPr>
        <p:spPr>
          <a:xfrm>
            <a:off x="988105" y="853730"/>
            <a:ext cx="490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INSPIRE OUR PEOPLE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75709-D6B4-4C87-97C8-17B56888CC95}"/>
              </a:ext>
            </a:extLst>
          </p:cNvPr>
          <p:cNvSpPr txBox="1"/>
          <p:nvPr/>
        </p:nvSpPr>
        <p:spPr>
          <a:xfrm>
            <a:off x="2473928" y="2779857"/>
            <a:ext cx="235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Engaging Leadership</a:t>
            </a:r>
          </a:p>
        </p:txBody>
      </p:sp>
      <p:pic>
        <p:nvPicPr>
          <p:cNvPr id="37" name="Graphic 36" descr="Puzzle outline">
            <a:extLst>
              <a:ext uri="{FF2B5EF4-FFF2-40B4-BE49-F238E27FC236}">
                <a16:creationId xmlns:a16="http://schemas.microsoft.com/office/drawing/2014/main" id="{FA619F1A-F6DE-475E-A518-5FF36AEE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2936" y="3430111"/>
            <a:ext cx="714983" cy="7149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E63A5C-4913-4F8A-9FAF-29FC1043A531}"/>
              </a:ext>
            </a:extLst>
          </p:cNvPr>
          <p:cNvSpPr txBox="1"/>
          <p:nvPr/>
        </p:nvSpPr>
        <p:spPr>
          <a:xfrm>
            <a:off x="2466793" y="3559081"/>
            <a:ext cx="2777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and Challenge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BB6A4E-0744-44CC-B38D-C25EBD24C344}"/>
              </a:ext>
            </a:extLst>
          </p:cNvPr>
          <p:cNvCxnSpPr>
            <a:cxnSpLocks/>
          </p:cNvCxnSpPr>
          <p:nvPr/>
        </p:nvCxnSpPr>
        <p:spPr>
          <a:xfrm>
            <a:off x="1974089" y="2949134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52EE3A-D202-43E2-B7E1-59F57FDCDC70}"/>
              </a:ext>
            </a:extLst>
          </p:cNvPr>
          <p:cNvCxnSpPr>
            <a:cxnSpLocks/>
          </p:cNvCxnSpPr>
          <p:nvPr/>
        </p:nvCxnSpPr>
        <p:spPr>
          <a:xfrm>
            <a:off x="1974088" y="3728358"/>
            <a:ext cx="3536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DD8238E-C267-4AE7-A29A-2C1B261A3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DACB52-9C24-443A-B641-0537FC800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960" y="562232"/>
            <a:ext cx="6513030" cy="5733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6F5D31-9A19-4F6F-8D53-CAE12E94527A}"/>
              </a:ext>
            </a:extLst>
          </p:cNvPr>
          <p:cNvSpPr txBox="1"/>
          <p:nvPr/>
        </p:nvSpPr>
        <p:spPr>
          <a:xfrm>
            <a:off x="8624318" y="4714395"/>
            <a:ext cx="172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INSPIRE OUR 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2E7E6-F8EA-49B6-9F5F-F01CC77D5331}"/>
              </a:ext>
            </a:extLst>
          </p:cNvPr>
          <p:cNvSpPr txBox="1"/>
          <p:nvPr/>
        </p:nvSpPr>
        <p:spPr>
          <a:xfrm>
            <a:off x="6896762" y="2474259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GROW YOUR BUSINESS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CFF71-FA33-4082-9FDB-C6C6721E66B0}"/>
              </a:ext>
            </a:extLst>
          </p:cNvPr>
          <p:cNvSpPr txBox="1"/>
          <p:nvPr/>
        </p:nvSpPr>
        <p:spPr>
          <a:xfrm>
            <a:off x="9689876" y="2279148"/>
            <a:ext cx="172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INSPIRE OUR PEOPLE</a:t>
            </a:r>
          </a:p>
        </p:txBody>
      </p:sp>
      <p:pic>
        <p:nvPicPr>
          <p:cNvPr id="20" name="Graphic 15">
            <a:extLst>
              <a:ext uri="{FF2B5EF4-FFF2-40B4-BE49-F238E27FC236}">
                <a16:creationId xmlns:a16="http://schemas.microsoft.com/office/drawing/2014/main" id="{B7A7531D-823A-47F2-8D88-4799FA44FE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 t="20372" r="18274" b="19645"/>
          <a:stretch/>
        </p:blipFill>
        <p:spPr>
          <a:xfrm>
            <a:off x="988105" y="2306995"/>
            <a:ext cx="964643" cy="8577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7685F-0369-4350-A6F1-9E50CF4F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8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FBD3AB2A-38D9-4C2B-8A8F-1EF2A659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C3B973-DB16-4525-898E-4685A1C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-72580" y="0"/>
            <a:ext cx="12192000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89768" y="1165"/>
            <a:ext cx="12281768" cy="3235199"/>
            <a:chOff x="0" y="0"/>
            <a:chExt cx="4816593" cy="1278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78103"/>
            </a:xfrm>
            <a:custGeom>
              <a:avLst/>
              <a:gdLst/>
              <a:ahLst/>
              <a:cxnLst/>
              <a:rect l="l" t="t" r="r" b="b"/>
              <a:pathLst>
                <a:path w="4816592" h="1278103">
                  <a:moveTo>
                    <a:pt x="0" y="0"/>
                  </a:moveTo>
                  <a:lnTo>
                    <a:pt x="4816592" y="0"/>
                  </a:lnTo>
                  <a:lnTo>
                    <a:pt x="4816592" y="1278103"/>
                  </a:lnTo>
                  <a:lnTo>
                    <a:pt x="0" y="1278103"/>
                  </a:lnTo>
                  <a:close/>
                </a:path>
              </a:pathLst>
            </a:custGeom>
            <a:solidFill>
              <a:srgbClr val="0150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/>
            </a:p>
          </p:txBody>
        </p:sp>
      </p:grpSp>
      <p:pic>
        <p:nvPicPr>
          <p:cNvPr id="5" name="Picture 5" descr="People in meeting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26" b="29726"/>
          <a:stretch/>
        </p:blipFill>
        <p:spPr>
          <a:xfrm>
            <a:off x="-89769" y="-59379"/>
            <a:ext cx="12281766" cy="329574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>
            <a:off x="1823255" y="5029668"/>
            <a:ext cx="19579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5400000">
            <a:off x="4876192" y="5029668"/>
            <a:ext cx="19579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16636" y="1307251"/>
            <a:ext cx="6868956" cy="94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sz="28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WILL WE LEVERAGE THE </a:t>
            </a:r>
            <a:r>
              <a:rPr lang="en-US" sz="28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LEADERSHIP COMPETENCY MODEL </a:t>
            </a:r>
            <a:r>
              <a:rPr lang="en-US" sz="28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</a:p>
        </p:txBody>
      </p:sp>
      <p:pic>
        <p:nvPicPr>
          <p:cNvPr id="9" name="Picture 9" descr="Document outlin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3823" y="4050702"/>
            <a:ext cx="751782" cy="75178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530" y="4968731"/>
            <a:ext cx="2630201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</a:pPr>
            <a:r>
              <a:rPr lang="en-US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Recruitment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024132" y="4050702"/>
            <a:ext cx="2630201" cy="1194961"/>
            <a:chOff x="151716" y="-165894"/>
            <a:chExt cx="5260401" cy="2389921"/>
          </a:xfrm>
        </p:grpSpPr>
        <p:pic>
          <p:nvPicPr>
            <p:cNvPr id="12" name="Picture 12" descr="Bar graph with upward trend outlin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8418" y="-165894"/>
              <a:ext cx="1503564" cy="1503563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51716" y="1720813"/>
              <a:ext cx="5260401" cy="50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Performance Management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23420" y="4039412"/>
            <a:ext cx="2630201" cy="1440689"/>
            <a:chOff x="34374" y="90310"/>
            <a:chExt cx="5260401" cy="2881377"/>
          </a:xfrm>
        </p:grpSpPr>
        <p:pic>
          <p:nvPicPr>
            <p:cNvPr id="15" name="Picture 15" descr="Gantt Chart outlin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863656" y="90310"/>
              <a:ext cx="1616454" cy="161645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4374" y="1931785"/>
              <a:ext cx="5260401" cy="103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Development Planning  Leadership 360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rot="5400000">
            <a:off x="7875481" y="4994056"/>
            <a:ext cx="19579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026471" y="4050702"/>
            <a:ext cx="2630201" cy="1419894"/>
            <a:chOff x="-54658" y="177020"/>
            <a:chExt cx="5260401" cy="2839788"/>
          </a:xfrm>
        </p:grpSpPr>
        <p:pic>
          <p:nvPicPr>
            <p:cNvPr id="19" name="Picture 19" descr="Business Growth outlin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901714" y="177020"/>
              <a:ext cx="1503564" cy="150356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-54658" y="1976906"/>
              <a:ext cx="5260401" cy="103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Professional Development </a:t>
              </a:r>
            </a:p>
            <a:p>
              <a:pPr algn="ctr">
                <a:lnSpc>
                  <a:spcPts val="2133"/>
                </a:lnSpc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&amp; Growth Opportunities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8D39121-F204-4E64-8D62-8FAB60B5D6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8F9FC39-65BD-4866-90D3-C8AA710E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One in a crow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29" b="22629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9ED7F0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8382859" y="6350000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9ED7F0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2772" y="5068664"/>
            <a:ext cx="432217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881" y="3743354"/>
            <a:ext cx="4158178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BD24B-DAF4-489B-934E-A3AEF363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One in a crowd">
            <a:extLst>
              <a:ext uri="{FF2B5EF4-FFF2-40B4-BE49-F238E27FC236}">
                <a16:creationId xmlns:a16="http://schemas.microsoft.com/office/drawing/2014/main" id="{A635CDC0-D2F1-4E4B-B437-D3D40B53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9" b="22629"/>
          <a:stretch/>
        </p:blipFill>
        <p:spPr>
          <a:xfrm>
            <a:off x="772891" y="3596002"/>
            <a:ext cx="5719947" cy="23484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8"/>
            <a:ext cx="4620494" cy="4938337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9ED7F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00866" y="1949377"/>
            <a:ext cx="3716334" cy="366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Fosters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sense of team spirit, alignment, and purpose.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fairly and considerately at work.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Engages and enables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team members to grow.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behavioral style to different personality styles.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Listens and empathizes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responding to situations.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understanding of their own impact on others.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200556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8210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50B02-FB85-493D-8198-01EADE9E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68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875737"/>
            <a:ext cx="4778192" cy="5480613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9ED7F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149101" y="1626316"/>
            <a:ext cx="419281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emotional intelligence, while building trust and alignment with team members, stakeholders and customers.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Empowers 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 and shows a genuine interest in seeing the team members grow and flourish.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Leads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empathy and consideration during difficult situations, while advocating for healthy conflict.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Promotes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collaborative work environment.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Facilitates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connection between people's motivators and organizational goals.</a:t>
            </a:r>
          </a:p>
          <a:p>
            <a:pPr algn="l" fontAlgn="ctr"/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Recognizes and encourages 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contributions of others. 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able to </a:t>
            </a:r>
            <a:r>
              <a:rPr lang="en-US" sz="14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learning out of all situations, including mistakes and failure.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49102" y="93082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8161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316A4-C168-4524-927D-E3EB1AFC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4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8"/>
            <a:ext cx="4620494" cy="5283283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7248077" y="2000526"/>
            <a:ext cx="3850558" cy="409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Passionately </a:t>
            </a:r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vision and gains alignment and acceptance.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compelling environment that enables managers and leaders to support others to be their best at work.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Inspires and role models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engagement inclusion and empathy.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communication 'speak-up' culture.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Champions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learning culture, where reflection on wins and misses are capitalized on, in all that we do.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models and demands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trustworthy behavior from others.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48077" y="1261665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18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509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7721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1222-40BF-4FFD-91EC-8B76DEF6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28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D78F9198-3074-4E48-AF96-251C4299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" b="37"/>
          <a:stretch>
            <a:fillRect/>
          </a:stretch>
        </p:blipFill>
        <p:spPr>
          <a:xfrm>
            <a:off x="-4199" y="0"/>
            <a:ext cx="12192000" cy="685800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202772" y="1059769"/>
            <a:ext cx="3681696" cy="5296582"/>
            <a:chOff x="0" y="0"/>
            <a:chExt cx="23976708" cy="20619552"/>
          </a:xfrm>
          <a:solidFill>
            <a:srgbClr val="9ED7F0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75689" y="1975850"/>
            <a:ext cx="2944083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Passionately </a:t>
            </a:r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vision and gains alignment and acceptance.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compelling environment that enables managers and leaders to support others to be their best at work.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Inspires and role models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engagement inclusion and empathy.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communication 'speak-up' culture.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Champions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learning culture, where reflection on wins and misses are capitalized on, in all that we do.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models and demands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trustworthy behavior from others.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66995" y="1234489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552713" y="1961924"/>
            <a:ext cx="3185364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Leverages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emotional intelligence, while building trust and alignment with team members, stakeholders and customers.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Empowers 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 and shows a genuine interest in seeing the team members grow and flourish.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Leads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empathy and consideration during difficult situations, while advocating for healthy conflict.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Promotes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collaborative work environment.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Facilitates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connection between people's motivators and organizational goals.</a:t>
            </a:r>
          </a:p>
          <a:p>
            <a:pPr algn="l" fontAlgn="ctr"/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Recognizes and encourages 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contributions of others. 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able to </a:t>
            </a:r>
            <a:r>
              <a:rPr lang="en-US" sz="12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learning out of all situations, including mistakes and failure.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544018" y="1183456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50460" y="1052903"/>
            <a:ext cx="3592640" cy="5303448"/>
            <a:chOff x="0" y="-382878"/>
            <a:chExt cx="23976708" cy="20619552"/>
          </a:xfrm>
          <a:solidFill>
            <a:srgbClr val="9ED7F0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-382878"/>
              <a:ext cx="23976708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71125" y="1975850"/>
            <a:ext cx="2963663" cy="313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Fosters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sense of team spirit, alignment, and purpose.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fairly and considerately at work.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Engages and enables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team members to grow.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behavioral style to different personality styles.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Listens and empathizes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responding to situations.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understanding of their own impact on others.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62431" y="1114987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5AF65-EDDD-4165-81B8-7FB0BE550C56}"/>
              </a:ext>
            </a:extLst>
          </p:cNvPr>
          <p:cNvSpPr txBox="1"/>
          <p:nvPr/>
        </p:nvSpPr>
        <p:spPr>
          <a:xfrm>
            <a:off x="1140812" y="296912"/>
            <a:ext cx="257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05CDE-FE1B-4A05-A971-6A49EC331A16}"/>
              </a:ext>
            </a:extLst>
          </p:cNvPr>
          <p:cNvSpPr txBox="1"/>
          <p:nvPr/>
        </p:nvSpPr>
        <p:spPr>
          <a:xfrm>
            <a:off x="3713584" y="250691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5A093CFD-B913-449A-863B-C0CE5CF68299}"/>
              </a:ext>
            </a:extLst>
          </p:cNvPr>
          <p:cNvGrpSpPr/>
          <p:nvPr/>
        </p:nvGrpSpPr>
        <p:grpSpPr>
          <a:xfrm>
            <a:off x="4276616" y="1059769"/>
            <a:ext cx="3592640" cy="5296582"/>
            <a:chOff x="0" y="-382878"/>
            <a:chExt cx="23976708" cy="20619552"/>
          </a:xfrm>
          <a:solidFill>
            <a:srgbClr val="9ED7F0"/>
          </a:solidFill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EEF141A5-2BC0-46F5-BE6E-71C8BF53A552}"/>
                </a:ext>
              </a:extLst>
            </p:cNvPr>
            <p:cNvSpPr/>
            <p:nvPr/>
          </p:nvSpPr>
          <p:spPr>
            <a:xfrm>
              <a:off x="0" y="-382878"/>
              <a:ext cx="23976708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9892136-C4BE-4697-AE33-AE1F3AAC7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65" y="112553"/>
            <a:ext cx="894119" cy="7871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1704E-9FAB-47A1-9C52-DD915E80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Engaging Leadership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which situations should I be leveraging the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Engaging Leadership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style to achieve a better outcome?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actions and behaviors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I focus on strengthening in my working style to be more </a:t>
            </a: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engaging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impact (on my team/ my customer base/ the business) am I hoping for, if I lead with a more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engaging style?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What’s the one thing you can do differently today, to be a more engaging leader to your team?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846"/>
              </p:ext>
            </p:extLst>
          </p:nvPr>
        </p:nvGraphicFramePr>
        <p:xfrm>
          <a:off x="695324" y="3678133"/>
          <a:ext cx="4682019" cy="135871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Adapt your leadership style to your situation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 Ways To Promote Psychological Safety At Work (forbes.com)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How the most successful leaders will thrive in an exponential world</a:t>
                      </a:r>
                      <a:endParaRPr lang="en-US" sz="1200" b="0" i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4" y="3237303"/>
            <a:ext cx="3130055" cy="2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E7C597-B045-46AC-AD84-ECEE7EBF3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C3F29767-B80D-4CAC-9D2A-6DFD8ACC3189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09BAAD57-FE94-44E1-83AC-6835C4D6AC89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CE7ADF19-EAA5-43D4-942F-761AD71B8113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D0FA4864-2F67-4B9F-8EE2-F144BC6B4E13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F749F83-0F70-4E3B-A6A6-313383D22710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E8DE348-7E75-49C0-BD43-C9375A54DCF6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6D426B66-F8C8-4AD5-8E82-6A44AB191D5F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822C9D96-A6F6-43EE-AD22-61863F185F16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6CDE4546-8CDA-4EEA-8DD7-097C1D12933C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39860D05-03DA-4451-9189-05FD8FBD2150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CC725823-5571-4205-85F5-FC7DC9D83126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B84C7931-1184-4389-BA68-B57BB1E72058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71CB831C-5E88-4C60-B8FD-E13C5BDBC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F51FF400-7248-4687-9536-23BCB1104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54C32E9A-EA0A-46E5-AC6D-7A5782B85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8938B012-4317-4DC4-A984-6624A2675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7389-C647-4536-B811-37AAE493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7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1068" y="1420139"/>
            <a:ext cx="9666817" cy="3968929"/>
            <a:chOff x="0" y="0"/>
            <a:chExt cx="19333635" cy="7937858"/>
          </a:xfrm>
        </p:grpSpPr>
        <p:pic>
          <p:nvPicPr>
            <p:cNvPr id="4" name="Picture 4" descr="Business people pulling a rop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45" b="19245"/>
            <a:stretch/>
          </p:blipFill>
          <p:spPr>
            <a:xfrm>
              <a:off x="0" y="0"/>
              <a:ext cx="19333635" cy="79378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68751" y="3202607"/>
            <a:ext cx="5132005" cy="2926050"/>
            <a:chOff x="0" y="0"/>
            <a:chExt cx="5896657" cy="2953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6658" cy="2953395"/>
            </a:xfrm>
            <a:custGeom>
              <a:avLst/>
              <a:gdLst/>
              <a:ahLst/>
              <a:cxnLst/>
              <a:rect l="l" t="t" r="r" b="b"/>
              <a:pathLst>
                <a:path w="5896658" h="2953395">
                  <a:moveTo>
                    <a:pt x="5772197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828935"/>
                  </a:lnTo>
                  <a:cubicBezTo>
                    <a:pt x="5896658" y="2897515"/>
                    <a:pt x="5840777" y="2953395"/>
                    <a:pt x="5772197" y="2953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028098" y="-9991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9ED7F0"/>
          </a:solidFill>
          <a:ln>
            <a:solidFill>
              <a:srgbClr val="9ED7F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8382859" y="6350000"/>
            <a:ext cx="4441959" cy="508000"/>
          </a:xfrm>
          <a:custGeom>
            <a:avLst/>
            <a:gdLst/>
            <a:ahLst/>
            <a:cxnLst/>
            <a:rect l="l" t="t" r="r" b="b"/>
            <a:pathLst>
              <a:path w="1754848" h="200691">
                <a:moveTo>
                  <a:pt x="203200" y="0"/>
                </a:moveTo>
                <a:lnTo>
                  <a:pt x="1754848" y="0"/>
                </a:lnTo>
                <a:lnTo>
                  <a:pt x="1551648" y="200691"/>
                </a:lnTo>
                <a:lnTo>
                  <a:pt x="0" y="200691"/>
                </a:lnTo>
                <a:lnTo>
                  <a:pt x="203200" y="0"/>
                </a:lnTo>
                <a:close/>
              </a:path>
            </a:pathLst>
          </a:custGeom>
          <a:solidFill>
            <a:srgbClr val="9ED7F0"/>
          </a:solidFill>
          <a:ln>
            <a:solidFill>
              <a:srgbClr val="9ED7F0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75251" y="508000"/>
            <a:ext cx="261899" cy="652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2772" y="5068664"/>
            <a:ext cx="4322177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881" y="3743354"/>
            <a:ext cx="4158178" cy="120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</a:t>
            </a:r>
          </a:p>
          <a:p>
            <a:pPr>
              <a:lnSpc>
                <a:spcPts val="4667"/>
              </a:lnSpc>
            </a:pPr>
            <a:r>
              <a:rPr lang="en-US" sz="4667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 Challenge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5BF0E-E347-49DE-A42C-0BC174E2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21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Business people pulling a rope">
            <a:extLst>
              <a:ext uri="{FF2B5EF4-FFF2-40B4-BE49-F238E27FC236}">
                <a16:creationId xmlns:a16="http://schemas.microsoft.com/office/drawing/2014/main" id="{DC57CE56-9CF5-483A-A722-0E6820E2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5" b="19245"/>
          <a:stretch/>
        </p:blipFill>
        <p:spPr>
          <a:xfrm>
            <a:off x="772891" y="3596002"/>
            <a:ext cx="5719947" cy="23484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7828835-A26F-4CDD-80AF-AAC573BE55A0}"/>
              </a:ext>
            </a:extLst>
          </p:cNvPr>
          <p:cNvSpPr/>
          <p:nvPr/>
        </p:nvSpPr>
        <p:spPr>
          <a:xfrm>
            <a:off x="6798615" y="1006118"/>
            <a:ext cx="4620494" cy="4938337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9ED7F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98411" y="2117504"/>
            <a:ext cx="335560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Articulates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opinions and is willing to question the status quo in a compelling manner that gains buy in from stakeholders. 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 self-awareness of their impact while communicating.</a:t>
            </a:r>
          </a:p>
          <a:p>
            <a:pPr algn="l" fontAlgn="ctr"/>
            <a:endParaRPr lang="en-US" sz="1400" b="1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credibility with peers, leaders, and juniors.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98411" y="1284620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261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&amp; Challenge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7D06A-EBA4-42E7-AC4B-05A024F3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7D3B29-EA38-4E57-92FA-394C73795B41}"/>
              </a:ext>
            </a:extLst>
          </p:cNvPr>
          <p:cNvSpPr/>
          <p:nvPr/>
        </p:nvSpPr>
        <p:spPr>
          <a:xfrm>
            <a:off x="6798615" y="1006119"/>
            <a:ext cx="4620494" cy="4938337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8"/>
            <a:ext cx="4620494" cy="4938338"/>
            <a:chOff x="0" y="0"/>
            <a:chExt cx="23976708" cy="20619552"/>
          </a:xfrm>
          <a:solidFill>
            <a:srgbClr val="9ED7F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149102" y="2087898"/>
            <a:ext cx="38992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gravitas, emotional intelligence and credibility to impact decisions.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effectively </a:t>
            </a:r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interests of multiple stakeholders, ensuring that priority and focus is given where due.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other to take action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Negotiates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skillfully in tough situations, wins concessions without damaging relationships.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Intentionally </a:t>
            </a:r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and leverages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 internal and external network.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49102" y="1269817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31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&amp; Challenge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9FA0C-ABCA-4FA3-8BF0-DF1705BF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18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17FB20-CC2C-4F46-8A37-66808663B47B}"/>
              </a:ext>
            </a:extLst>
          </p:cNvPr>
          <p:cNvSpPr/>
          <p:nvPr/>
        </p:nvSpPr>
        <p:spPr>
          <a:xfrm>
            <a:off x="6798615" y="1024516"/>
            <a:ext cx="4620494" cy="4938337"/>
          </a:xfrm>
          <a:prstGeom prst="rect">
            <a:avLst/>
          </a:prstGeom>
          <a:solidFill>
            <a:srgbClr val="9ED7F0"/>
          </a:solidFill>
          <a:ln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98615" y="1006117"/>
            <a:ext cx="4620494" cy="4938339"/>
            <a:chOff x="0" y="0"/>
            <a:chExt cx="23976708" cy="20619552"/>
          </a:xfrm>
          <a:solidFill>
            <a:srgbClr val="9ED7F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48077" y="2308745"/>
            <a:ext cx="385055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political savviness while dealing and considering interests of different stakeholders.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Maintains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interactions with a broad stakeholder network and takes a proactive approach to shape and influence stakeholder expectations, both upwards and downwards. </a:t>
            </a:r>
          </a:p>
          <a:p>
            <a:pPr algn="l" fontAlgn="ctr"/>
            <a:endParaRPr lang="en-US" sz="14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</a:t>
            </a:r>
            <a:r>
              <a:rPr lang="en-US" sz="1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consensus amongst teams and departments to move the agenda forward.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48077" y="1398709"/>
            <a:ext cx="2767620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8207B-1CDF-482B-974C-54452AB0D9A7}"/>
              </a:ext>
            </a:extLst>
          </p:cNvPr>
          <p:cNvSpPr txBox="1"/>
          <p:nvPr/>
        </p:nvSpPr>
        <p:spPr>
          <a:xfrm>
            <a:off x="704516" y="875489"/>
            <a:ext cx="4295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&amp; Challenge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F7CF9-6F1C-47E9-B761-64E0BA7E35D6}"/>
              </a:ext>
            </a:extLst>
          </p:cNvPr>
          <p:cNvSpPr txBox="1"/>
          <p:nvPr/>
        </p:nvSpPr>
        <p:spPr>
          <a:xfrm>
            <a:off x="704516" y="1477748"/>
            <a:ext cx="4688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BD723-1BED-4C09-8DC5-D0DFF348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5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4F95F112-9400-4E2E-88E5-3BB01A9F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86A5B6-7B32-4A6F-AE87-C759CDD88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133" y="1500638"/>
            <a:ext cx="5247219" cy="46192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1F9AA6-8A85-4EE4-A6E3-65D5A14CB929}"/>
              </a:ext>
            </a:extLst>
          </p:cNvPr>
          <p:cNvCxnSpPr>
            <a:cxnSpLocks/>
          </p:cNvCxnSpPr>
          <p:nvPr/>
        </p:nvCxnSpPr>
        <p:spPr>
          <a:xfrm>
            <a:off x="8192739" y="2721239"/>
            <a:ext cx="7967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91156C-1E27-4FA2-8D95-83406453F32F}"/>
              </a:ext>
            </a:extLst>
          </p:cNvPr>
          <p:cNvSpPr txBox="1"/>
          <p:nvPr/>
        </p:nvSpPr>
        <p:spPr>
          <a:xfrm>
            <a:off x="3643670" y="513105"/>
            <a:ext cx="490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LEADERSHIP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3CED35-4333-4AC3-8A35-F9C966127912}"/>
              </a:ext>
            </a:extLst>
          </p:cNvPr>
          <p:cNvGrpSpPr/>
          <p:nvPr/>
        </p:nvGrpSpPr>
        <p:grpSpPr>
          <a:xfrm>
            <a:off x="3115772" y="2987572"/>
            <a:ext cx="817900" cy="124287"/>
            <a:chOff x="3106030" y="3318312"/>
            <a:chExt cx="817900" cy="12428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3A284C-415F-4B5E-AC10-3C48D191033A}"/>
                </a:ext>
              </a:extLst>
            </p:cNvPr>
            <p:cNvSpPr/>
            <p:nvPr/>
          </p:nvSpPr>
          <p:spPr>
            <a:xfrm>
              <a:off x="3106030" y="3318312"/>
              <a:ext cx="124287" cy="124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145F02-05C1-425D-A373-958B55C4E820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H="1">
              <a:off x="3230317" y="3380456"/>
              <a:ext cx="69361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31663B9-CF96-4D99-9B74-8B6DFD406015}"/>
              </a:ext>
            </a:extLst>
          </p:cNvPr>
          <p:cNvSpPr txBox="1"/>
          <p:nvPr/>
        </p:nvSpPr>
        <p:spPr>
          <a:xfrm>
            <a:off x="724173" y="2895826"/>
            <a:ext cx="233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GROW YOUR BUSINESS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E37FC4-0635-4BD3-9F1C-4E784754512C}"/>
              </a:ext>
            </a:extLst>
          </p:cNvPr>
          <p:cNvSpPr/>
          <p:nvPr/>
        </p:nvSpPr>
        <p:spPr>
          <a:xfrm>
            <a:off x="8927373" y="2659094"/>
            <a:ext cx="118939" cy="1132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EC3B1-8757-4EFC-B462-A0EE958EE440}"/>
              </a:ext>
            </a:extLst>
          </p:cNvPr>
          <p:cNvSpPr txBox="1"/>
          <p:nvPr/>
        </p:nvSpPr>
        <p:spPr>
          <a:xfrm>
            <a:off x="9046312" y="2561954"/>
            <a:ext cx="2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ACTIVATE INNOVATION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DA7D22-9ABE-439E-931D-8D161F65A15D}"/>
              </a:ext>
            </a:extLst>
          </p:cNvPr>
          <p:cNvCxnSpPr>
            <a:cxnSpLocks/>
          </p:cNvCxnSpPr>
          <p:nvPr/>
        </p:nvCxnSpPr>
        <p:spPr>
          <a:xfrm>
            <a:off x="7795460" y="5203475"/>
            <a:ext cx="860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1A2713C-9D61-43D5-B3EF-383D0B591A8D}"/>
              </a:ext>
            </a:extLst>
          </p:cNvPr>
          <p:cNvSpPr/>
          <p:nvPr/>
        </p:nvSpPr>
        <p:spPr>
          <a:xfrm>
            <a:off x="8603174" y="5135540"/>
            <a:ext cx="124287" cy="1242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4B3E7-F02B-4D53-BD5E-6C4575491181}"/>
              </a:ext>
            </a:extLst>
          </p:cNvPr>
          <p:cNvSpPr txBox="1"/>
          <p:nvPr/>
        </p:nvSpPr>
        <p:spPr>
          <a:xfrm>
            <a:off x="8727461" y="5049585"/>
            <a:ext cx="212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INSPIRE OUR PEOPLE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ADEE74-13E8-4A00-9727-45D94877AF89}"/>
              </a:ext>
            </a:extLst>
          </p:cNvPr>
          <p:cNvSpPr txBox="1"/>
          <p:nvPr/>
        </p:nvSpPr>
        <p:spPr>
          <a:xfrm>
            <a:off x="775046" y="3203603"/>
            <a:ext cx="2427964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Commercial Drive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 Driven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Managing Complexity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36C4AF-A2EA-4A78-904E-F785A53CB8BD}"/>
              </a:ext>
            </a:extLst>
          </p:cNvPr>
          <p:cNvSpPr txBox="1"/>
          <p:nvPr/>
        </p:nvSpPr>
        <p:spPr>
          <a:xfrm>
            <a:off x="9059401" y="2826433"/>
            <a:ext cx="2427964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Customer Centricity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Future Proofing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Change Agile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D411C4-79DA-4B43-86B1-6DC566B231F0}"/>
              </a:ext>
            </a:extLst>
          </p:cNvPr>
          <p:cNvSpPr txBox="1"/>
          <p:nvPr/>
        </p:nvSpPr>
        <p:spPr>
          <a:xfrm>
            <a:off x="8786353" y="5284692"/>
            <a:ext cx="2598083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Influence and Challenge</a:t>
            </a:r>
            <a:b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Engaging Leadership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DF2798-579A-4064-84B4-71FBFC79B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2F56-711F-43C9-B1AC-BCCE9F1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2424"/>
            <a:ext cx="2743200" cy="365125"/>
          </a:xfrm>
        </p:spPr>
        <p:txBody>
          <a:bodyPr/>
          <a:lstStyle/>
          <a:p>
            <a:fld id="{5247FB68-A87E-45F3-B705-AC737CC52B5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76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3667B46-DD36-497B-A1E1-41B4BCDF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" b="37"/>
          <a:stretch>
            <a:fillRect/>
          </a:stretch>
        </p:blipFill>
        <p:spPr>
          <a:xfrm>
            <a:off x="-4199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A0B2D-DE98-47CC-BC0D-FF9D797EB9C6}"/>
              </a:ext>
            </a:extLst>
          </p:cNvPr>
          <p:cNvSpPr/>
          <p:nvPr/>
        </p:nvSpPr>
        <p:spPr>
          <a:xfrm>
            <a:off x="4249013" y="1484852"/>
            <a:ext cx="3693974" cy="4395831"/>
          </a:xfrm>
          <a:prstGeom prst="rect">
            <a:avLst/>
          </a:prstGeom>
          <a:noFill/>
          <a:ln w="19050">
            <a:solidFill>
              <a:srgbClr val="9ED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4746C481-7DF9-4B23-975F-10D3EE101DED}"/>
              </a:ext>
            </a:extLst>
          </p:cNvPr>
          <p:cNvGrpSpPr/>
          <p:nvPr/>
        </p:nvGrpSpPr>
        <p:grpSpPr>
          <a:xfrm>
            <a:off x="8157700" y="1484852"/>
            <a:ext cx="3681696" cy="4395831"/>
            <a:chOff x="0" y="0"/>
            <a:chExt cx="23976708" cy="20619552"/>
          </a:xfrm>
          <a:solidFill>
            <a:srgbClr val="9ED7F0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C01370-10A4-4FA9-B8C6-0200B5854CF0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F1CB298A-62E8-4C6F-B32A-1463A8C37F63}"/>
              </a:ext>
            </a:extLst>
          </p:cNvPr>
          <p:cNvSpPr txBox="1"/>
          <p:nvPr/>
        </p:nvSpPr>
        <p:spPr>
          <a:xfrm>
            <a:off x="8421923" y="2520449"/>
            <a:ext cx="2944083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political savviness while dealing and considering interests of different stakeholders.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interactions with a broad stakeholder network and takes a proactive approach to shape and influence stakeholder expectations, both upwards and downwards. 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consensus amongst teams and departments to move the agenda forward.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2E491E25-CFBE-4C44-836E-D0A975ADDECB}"/>
              </a:ext>
            </a:extLst>
          </p:cNvPr>
          <p:cNvSpPr txBox="1"/>
          <p:nvPr/>
        </p:nvSpPr>
        <p:spPr>
          <a:xfrm>
            <a:off x="8421923" y="1709907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3 (K &amp; L)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34C30B4-1477-4021-8BC0-C2018A2A83A4}"/>
              </a:ext>
            </a:extLst>
          </p:cNvPr>
          <p:cNvSpPr txBox="1"/>
          <p:nvPr/>
        </p:nvSpPr>
        <p:spPr>
          <a:xfrm>
            <a:off x="4499904" y="2520449"/>
            <a:ext cx="325049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gravitas, emotional intelligence and credibility to impact decisions.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effectively </a:t>
            </a:r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interests of multiple stakeholders, ensuring that priority and focus is given where due.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other to take action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Negotiates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skillfully in tough situations, wins concessions without damaging relationships.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Intentionally </a:t>
            </a:r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and leverages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 internal and external network.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A93730E-0244-4227-842F-8AF2552B8EAA}"/>
              </a:ext>
            </a:extLst>
          </p:cNvPr>
          <p:cNvSpPr txBox="1"/>
          <p:nvPr/>
        </p:nvSpPr>
        <p:spPr>
          <a:xfrm>
            <a:off x="4499904" y="1698301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2 (I &amp; J)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27C1FEB0-0547-4B9D-8564-AD046F78C9A5}"/>
              </a:ext>
            </a:extLst>
          </p:cNvPr>
          <p:cNvGrpSpPr/>
          <p:nvPr/>
        </p:nvGrpSpPr>
        <p:grpSpPr>
          <a:xfrm>
            <a:off x="341918" y="1484852"/>
            <a:ext cx="3592640" cy="4395831"/>
            <a:chOff x="0" y="0"/>
            <a:chExt cx="23976708" cy="20619552"/>
          </a:xfrm>
          <a:solidFill>
            <a:srgbClr val="9ED7F0"/>
          </a:solidFill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60685FDC-07D6-4C6E-932B-770B3AAC79CD}"/>
                </a:ext>
              </a:extLst>
            </p:cNvPr>
            <p:cNvSpPr/>
            <p:nvPr/>
          </p:nvSpPr>
          <p:spPr>
            <a:xfrm>
              <a:off x="0" y="0"/>
              <a:ext cx="23976709" cy="20619552"/>
            </a:xfrm>
            <a:custGeom>
              <a:avLst/>
              <a:gdLst/>
              <a:ahLst/>
              <a:cxnLst/>
              <a:rect l="l" t="t" r="r" b="b"/>
              <a:pathLst>
                <a:path w="23976709" h="20619552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grpFill/>
            <a:ln>
              <a:solidFill>
                <a:srgbClr val="9ED7F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650C1112-0798-4101-8628-B9014293FF9A}"/>
              </a:ext>
            </a:extLst>
          </p:cNvPr>
          <p:cNvSpPr txBox="1"/>
          <p:nvPr/>
        </p:nvSpPr>
        <p:spPr>
          <a:xfrm>
            <a:off x="667693" y="2520449"/>
            <a:ext cx="27980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Articulates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opinions and is willing to question the status quo in a compelling manner that gains buy in from stakeholders. </a:t>
            </a:r>
          </a:p>
          <a:p>
            <a:pPr algn="l" fontAlgn="ctr"/>
            <a:endParaRPr lang="en-US" sz="120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Demonstrates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 self-awareness of their impact while communicating.</a:t>
            </a:r>
          </a:p>
          <a:p>
            <a:pPr algn="l" fontAlgn="ctr"/>
            <a:endParaRPr lang="en-US" sz="1200" b="1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ctr"/>
            <a:r>
              <a:rPr lang="en-US" sz="12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2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credibility with peers, leaders, and juniors. 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AFF3C9B-27DE-4A61-B68D-B7E54657CD10}"/>
              </a:ext>
            </a:extLst>
          </p:cNvPr>
          <p:cNvSpPr txBox="1"/>
          <p:nvPr/>
        </p:nvSpPr>
        <p:spPr>
          <a:xfrm>
            <a:off x="667693" y="1698301"/>
            <a:ext cx="2798051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28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 1 (G &amp; 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59E84-8494-4FF4-8F07-6458ECA9DB1D}"/>
              </a:ext>
            </a:extLst>
          </p:cNvPr>
          <p:cNvSpPr txBox="1"/>
          <p:nvPr/>
        </p:nvSpPr>
        <p:spPr>
          <a:xfrm>
            <a:off x="1140812" y="296912"/>
            <a:ext cx="257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&amp; 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80671-75F2-4310-B746-013FCEC837B0}"/>
              </a:ext>
            </a:extLst>
          </p:cNvPr>
          <p:cNvSpPr txBox="1"/>
          <p:nvPr/>
        </p:nvSpPr>
        <p:spPr>
          <a:xfrm>
            <a:off x="3713584" y="262748"/>
            <a:ext cx="7644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42846-D9BC-4311-A6A8-C0A3165E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65" y="112553"/>
            <a:ext cx="894119" cy="7871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FB7E7-6D6F-4BB2-96D3-F04B0B0B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0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1279989"/>
            <a:ext cx="54102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Influence &amp; Challenge</a:t>
            </a:r>
          </a:p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3600" dirty="0">
                <a:solidFill>
                  <a:srgbClr val="023A7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79031" y="1520260"/>
            <a:ext cx="28590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behaviors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I leverage in my own management style that can inspire and influence people while tackling business challenges?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79032" y="2733543"/>
            <a:ext cx="285908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89783" fontAlgn="ctr">
              <a:defRPr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actions and behaviors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 I </a:t>
            </a: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embed 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my daily operating style to support my ability to inspire and influence others?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9031" y="3914168"/>
            <a:ext cx="298971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intentional am I being in </a:t>
            </a:r>
            <a:r>
              <a:rPr lang="en-US" sz="1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 my network </a:t>
            </a:r>
            <a:r>
              <a:rPr lang="en-US" sz="12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today, tomorrow and the future?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79032" y="5153516"/>
            <a:ext cx="313122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286" fontAlgn="ctr">
              <a:defRPr/>
            </a:pPr>
            <a:r>
              <a:rPr lang="en-US" sz="12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else should I know about my team members, to influence and inspire them further.</a:t>
            </a:r>
          </a:p>
        </p:txBody>
      </p:sp>
      <p:grpSp>
        <p:nvGrpSpPr>
          <p:cNvPr id="27" name="Group 27"/>
          <p:cNvGrpSpPr/>
          <p:nvPr/>
        </p:nvGrpSpPr>
        <p:grpSpPr>
          <a:xfrm rot="-2700000">
            <a:off x="8651018" y="-1338628"/>
            <a:ext cx="2285198" cy="2281541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1047078" y="-803948"/>
            <a:ext cx="1214125" cy="1212182"/>
            <a:chOff x="0" y="0"/>
            <a:chExt cx="6350000" cy="6339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4FF57FE-CFB1-4616-8A36-804F846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935162"/>
              </p:ext>
            </p:extLst>
          </p:nvPr>
        </p:nvGraphicFramePr>
        <p:xfrm>
          <a:off x="695324" y="3678133"/>
          <a:ext cx="4682019" cy="172955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682019">
                  <a:extLst>
                    <a:ext uri="{9D8B030D-6E8A-4147-A177-3AD203B41FA5}">
                      <a16:colId xmlns:a16="http://schemas.microsoft.com/office/drawing/2014/main" val="4201439627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5 key traits of persuasive leaders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0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How to develop and master executive presence?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2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sng" strike="noStrike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Mentorship as a tool to inspire the next generation</a:t>
                      </a:r>
                      <a:endParaRPr lang="en-US" sz="1200" b="0" i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6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How To Establish Credibility: 4 Strategies Leaders Always Use (forbes.com)</a:t>
                      </a:r>
                      <a:endParaRPr lang="en-US" sz="1200" b="0" u="sng" strike="noStrike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910449"/>
                  </a:ext>
                </a:extLst>
              </a:tr>
            </a:tbl>
          </a:graphicData>
        </a:graphic>
      </p:graphicFrame>
      <p:sp>
        <p:nvSpPr>
          <p:cNvPr id="33" name="TextBox 6">
            <a:extLst>
              <a:ext uri="{FF2B5EF4-FFF2-40B4-BE49-F238E27FC236}">
                <a16:creationId xmlns:a16="http://schemas.microsoft.com/office/drawing/2014/main" id="{813B0103-F3ED-48AB-847B-8024A935D9DA}"/>
              </a:ext>
            </a:extLst>
          </p:cNvPr>
          <p:cNvSpPr txBox="1"/>
          <p:nvPr/>
        </p:nvSpPr>
        <p:spPr>
          <a:xfrm>
            <a:off x="695325" y="2991669"/>
            <a:ext cx="4278665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295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Resources - Articles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917442EB-EFFC-40D9-8974-41AC6ADB3631}"/>
              </a:ext>
            </a:extLst>
          </p:cNvPr>
          <p:cNvSpPr txBox="1"/>
          <p:nvPr/>
        </p:nvSpPr>
        <p:spPr>
          <a:xfrm>
            <a:off x="695324" y="3237303"/>
            <a:ext cx="3130055" cy="2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900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each article to learn more.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CFA5177-694F-4EA6-9ADB-67A58BFFB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7770EF66-B8B5-4510-9648-4F65A0C19856}"/>
              </a:ext>
            </a:extLst>
          </p:cNvPr>
          <p:cNvGrpSpPr/>
          <p:nvPr/>
        </p:nvGrpSpPr>
        <p:grpSpPr>
          <a:xfrm>
            <a:off x="7260646" y="1435294"/>
            <a:ext cx="672419" cy="777601"/>
            <a:chOff x="0" y="0"/>
            <a:chExt cx="1265408" cy="146334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5E5CD2A-B32B-48C0-AFD7-9AE986971946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F92BC03E-11CF-45C9-995D-F4E1ACA67A35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FA9265D6-0B1F-4717-BEF7-D41BF2CCEC06}"/>
              </a:ext>
            </a:extLst>
          </p:cNvPr>
          <p:cNvGrpSpPr/>
          <p:nvPr/>
        </p:nvGrpSpPr>
        <p:grpSpPr>
          <a:xfrm>
            <a:off x="7260646" y="2615919"/>
            <a:ext cx="672419" cy="777601"/>
            <a:chOff x="0" y="0"/>
            <a:chExt cx="1265408" cy="1463347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61B5F173-2808-4304-92DC-4CD39FCD58F3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B6FC5C75-C3FC-4111-9B4F-E6EDDC0364E3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F9BA5BD9-265C-4505-8E7B-5A7AF609913C}"/>
              </a:ext>
            </a:extLst>
          </p:cNvPr>
          <p:cNvGrpSpPr/>
          <p:nvPr/>
        </p:nvGrpSpPr>
        <p:grpSpPr>
          <a:xfrm>
            <a:off x="7260646" y="3796544"/>
            <a:ext cx="672419" cy="777601"/>
            <a:chOff x="0" y="0"/>
            <a:chExt cx="1265408" cy="146334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AE66A509-7F6F-43BA-9621-5FFE380F4AF8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BA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145435E-F70B-4F93-BCB3-C2ABCE8A9070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619CE1E2-D130-46BE-9E37-9F27676DFA18}"/>
              </a:ext>
            </a:extLst>
          </p:cNvPr>
          <p:cNvGrpSpPr/>
          <p:nvPr/>
        </p:nvGrpSpPr>
        <p:grpSpPr>
          <a:xfrm>
            <a:off x="7260646" y="4977169"/>
            <a:ext cx="672419" cy="777601"/>
            <a:chOff x="0" y="0"/>
            <a:chExt cx="1265408" cy="146334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F6478A4-8F56-46EA-BF4D-185082789626}"/>
                </a:ext>
              </a:extLst>
            </p:cNvPr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063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F694BEAF-C48A-4C4D-A8D5-79284031F681}"/>
                </a:ext>
              </a:extLst>
            </p:cNvPr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19" descr="Bullseye outline">
            <a:extLst>
              <a:ext uri="{FF2B5EF4-FFF2-40B4-BE49-F238E27FC236}">
                <a16:creationId xmlns:a16="http://schemas.microsoft.com/office/drawing/2014/main" id="{1BFDBA57-CF06-4E2A-9452-FB360BDD6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12022" y="1639261"/>
            <a:ext cx="369666" cy="369666"/>
          </a:xfrm>
          <a:prstGeom prst="rect">
            <a:avLst/>
          </a:prstGeom>
        </p:spPr>
      </p:pic>
      <p:pic>
        <p:nvPicPr>
          <p:cNvPr id="48" name="Picture 20" descr="Mental Health outline">
            <a:extLst>
              <a:ext uri="{FF2B5EF4-FFF2-40B4-BE49-F238E27FC236}">
                <a16:creationId xmlns:a16="http://schemas.microsoft.com/office/drawing/2014/main" id="{42948D98-10EA-458B-BBAC-588CA575D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91275" y="2797984"/>
            <a:ext cx="421548" cy="421548"/>
          </a:xfrm>
          <a:prstGeom prst="rect">
            <a:avLst/>
          </a:prstGeom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4B77CDEA-3433-4914-9C65-7E2ADF18C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558" y="3963643"/>
            <a:ext cx="414381" cy="443403"/>
          </a:xfrm>
          <a:prstGeom prst="rect">
            <a:avLst/>
          </a:prstGeom>
        </p:spPr>
      </p:pic>
      <p:pic>
        <p:nvPicPr>
          <p:cNvPr id="50" name="Picture 22" descr="Users outline">
            <a:extLst>
              <a:ext uri="{FF2B5EF4-FFF2-40B4-BE49-F238E27FC236}">
                <a16:creationId xmlns:a16="http://schemas.microsoft.com/office/drawing/2014/main" id="{1999C7B0-6258-4432-8222-B5D4164AF0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7368031" y="5136859"/>
            <a:ext cx="442833" cy="442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D69C0-B3FA-4508-B171-F28CD6DC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5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E944C8C4-4356-428E-A938-AE7D2980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" b="37"/>
          <a:stretch>
            <a:fillRect/>
          </a:stretch>
        </p:blipFill>
        <p:spPr>
          <a:xfrm>
            <a:off x="-10" y="-11788"/>
            <a:ext cx="12192000" cy="685800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4BB8DD-DEF1-4A66-AA37-CF0F337C2B54}"/>
              </a:ext>
            </a:extLst>
          </p:cNvPr>
          <p:cNvCxnSpPr>
            <a:cxnSpLocks/>
          </p:cNvCxnSpPr>
          <p:nvPr/>
        </p:nvCxnSpPr>
        <p:spPr>
          <a:xfrm flipV="1">
            <a:off x="7443893" y="3038164"/>
            <a:ext cx="424966" cy="45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B97B28-4D01-40B3-8BD5-910502A5B936}"/>
              </a:ext>
            </a:extLst>
          </p:cNvPr>
          <p:cNvGrpSpPr/>
          <p:nvPr/>
        </p:nvGrpSpPr>
        <p:grpSpPr>
          <a:xfrm>
            <a:off x="4263740" y="2020527"/>
            <a:ext cx="3452510" cy="3447650"/>
            <a:chOff x="2150589" y="2149262"/>
            <a:chExt cx="3452510" cy="344765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7937C02-B51A-45FE-87A0-CC66AB9C0CF2}"/>
                </a:ext>
              </a:extLst>
            </p:cNvPr>
            <p:cNvGrpSpPr/>
            <p:nvPr/>
          </p:nvGrpSpPr>
          <p:grpSpPr>
            <a:xfrm>
              <a:off x="2945713" y="2942706"/>
              <a:ext cx="1866545" cy="1866545"/>
              <a:chOff x="4851632" y="2184636"/>
              <a:chExt cx="2488727" cy="2488727"/>
            </a:xfrm>
            <a:effectLst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683918F-89CB-43E5-A7EE-6E78E573FEE0}"/>
                  </a:ext>
                </a:extLst>
              </p:cNvPr>
              <p:cNvSpPr/>
              <p:nvPr/>
            </p:nvSpPr>
            <p:spPr>
              <a:xfrm>
                <a:off x="5287790" y="2620794"/>
                <a:ext cx="1616412" cy="1616412"/>
              </a:xfrm>
              <a:prstGeom prst="ellipse">
                <a:avLst/>
              </a:prstGeom>
              <a:noFill/>
              <a:ln w="76200">
                <a:solidFill>
                  <a:srgbClr val="2B4A9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5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5BAA5BAC-E982-40A7-AA6D-BF7D152CD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7805" y="2962725"/>
                <a:ext cx="909866" cy="885603"/>
              </a:xfrm>
              <a:prstGeom prst="rect">
                <a:avLst/>
              </a:prstGeom>
            </p:spPr>
          </p:pic>
          <p:sp>
            <p:nvSpPr>
              <p:cNvPr id="131" name="Circle: Hollow 130">
                <a:extLst>
                  <a:ext uri="{FF2B5EF4-FFF2-40B4-BE49-F238E27FC236}">
                    <a16:creationId xmlns:a16="http://schemas.microsoft.com/office/drawing/2014/main" id="{5069BF54-8AA4-478A-844B-B79E9DCBE760}"/>
                  </a:ext>
                </a:extLst>
              </p:cNvPr>
              <p:cNvSpPr/>
              <p:nvPr/>
            </p:nvSpPr>
            <p:spPr>
              <a:xfrm>
                <a:off x="4851632" y="2184636"/>
                <a:ext cx="2488727" cy="2488727"/>
              </a:xfrm>
              <a:prstGeom prst="donut">
                <a:avLst>
                  <a:gd name="adj" fmla="val 1329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5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8" name="Block Arc 97">
              <a:extLst>
                <a:ext uri="{FF2B5EF4-FFF2-40B4-BE49-F238E27FC236}">
                  <a16:creationId xmlns:a16="http://schemas.microsoft.com/office/drawing/2014/main" id="{CC0C3FA7-FDF7-4C7E-AC3E-2D6E25BF0D83}"/>
                </a:ext>
              </a:extLst>
            </p:cNvPr>
            <p:cNvSpPr/>
            <p:nvPr/>
          </p:nvSpPr>
          <p:spPr>
            <a:xfrm rot="12776278">
              <a:off x="2150590" y="2151019"/>
              <a:ext cx="3439949" cy="3439949"/>
            </a:xfrm>
            <a:prstGeom prst="blockArc">
              <a:avLst>
                <a:gd name="adj1" fmla="val 19678662"/>
                <a:gd name="adj2" fmla="val 479576"/>
                <a:gd name="adj3" fmla="val 20656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Block Arc 98">
              <a:extLst>
                <a:ext uri="{FF2B5EF4-FFF2-40B4-BE49-F238E27FC236}">
                  <a16:creationId xmlns:a16="http://schemas.microsoft.com/office/drawing/2014/main" id="{037FABE8-D66C-4A6C-9FC2-747325A6AC56}"/>
                </a:ext>
              </a:extLst>
            </p:cNvPr>
            <p:cNvSpPr/>
            <p:nvPr/>
          </p:nvSpPr>
          <p:spPr>
            <a:xfrm rot="5635935">
              <a:off x="2162235" y="2161661"/>
              <a:ext cx="3418148" cy="3439949"/>
            </a:xfrm>
            <a:prstGeom prst="blockArc">
              <a:avLst>
                <a:gd name="adj1" fmla="val 18611423"/>
                <a:gd name="adj2" fmla="val 21263739"/>
                <a:gd name="adj3" fmla="val 20916"/>
              </a:avLst>
            </a:prstGeom>
            <a:solidFill>
              <a:srgbClr val="7BC1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740BF7C-6531-4814-A82E-E4864F5BA512}"/>
                </a:ext>
              </a:extLst>
            </p:cNvPr>
            <p:cNvSpPr txBox="1"/>
            <p:nvPr/>
          </p:nvSpPr>
          <p:spPr>
            <a:xfrm>
              <a:off x="4661559" y="4221172"/>
              <a:ext cx="90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Managing Complexity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AFAF6C-12A6-4BB4-81A9-45BEC7660CAF}"/>
                </a:ext>
              </a:extLst>
            </p:cNvPr>
            <p:cNvSpPr txBox="1"/>
            <p:nvPr/>
          </p:nvSpPr>
          <p:spPr>
            <a:xfrm>
              <a:off x="2905860" y="2448687"/>
              <a:ext cx="77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Customer centricity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EA2689C-B260-4682-9B4B-7728C2F0C7D2}"/>
                </a:ext>
              </a:extLst>
            </p:cNvPr>
            <p:cNvSpPr txBox="1"/>
            <p:nvPr/>
          </p:nvSpPr>
          <p:spPr>
            <a:xfrm>
              <a:off x="2161986" y="3218335"/>
              <a:ext cx="8338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Goal Driven</a:t>
              </a:r>
              <a:endParaRPr lang="en-US" sz="1100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62EA245-B574-44D7-88EC-F870FF140EE0}"/>
                </a:ext>
              </a:extLst>
            </p:cNvPr>
            <p:cNvSpPr txBox="1"/>
            <p:nvPr/>
          </p:nvSpPr>
          <p:spPr>
            <a:xfrm>
              <a:off x="2707472" y="4870803"/>
              <a:ext cx="80528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05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Developing talents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D0BC188-BDF0-41C6-8772-B8D42A1E9F21}"/>
                </a:ext>
              </a:extLst>
            </p:cNvPr>
            <p:cNvSpPr txBox="1"/>
            <p:nvPr/>
          </p:nvSpPr>
          <p:spPr>
            <a:xfrm>
              <a:off x="3889920" y="4907578"/>
              <a:ext cx="10494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Engaging Leadership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4" name="Block Arc 113">
              <a:extLst>
                <a:ext uri="{FF2B5EF4-FFF2-40B4-BE49-F238E27FC236}">
                  <a16:creationId xmlns:a16="http://schemas.microsoft.com/office/drawing/2014/main" id="{D36078C3-6F40-4FB3-91C2-A5A3DE08D61D}"/>
                </a:ext>
              </a:extLst>
            </p:cNvPr>
            <p:cNvSpPr/>
            <p:nvPr/>
          </p:nvSpPr>
          <p:spPr>
            <a:xfrm rot="14982772">
              <a:off x="2163150" y="2156963"/>
              <a:ext cx="3439949" cy="3439949"/>
            </a:xfrm>
            <a:prstGeom prst="blockArc">
              <a:avLst>
                <a:gd name="adj1" fmla="val 1280164"/>
                <a:gd name="adj2" fmla="val 3913451"/>
                <a:gd name="adj3" fmla="val 20660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209D299-AABC-4E16-BCF0-5405586EB620}"/>
                </a:ext>
              </a:extLst>
            </p:cNvPr>
            <p:cNvSpPr txBox="1"/>
            <p:nvPr/>
          </p:nvSpPr>
          <p:spPr>
            <a:xfrm>
              <a:off x="3777216" y="2410288"/>
              <a:ext cx="12182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Customer Centricity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D3D11931-63D2-4524-BC51-9A26F186396A}"/>
                </a:ext>
              </a:extLst>
            </p:cNvPr>
            <p:cNvSpPr/>
            <p:nvPr/>
          </p:nvSpPr>
          <p:spPr>
            <a:xfrm rot="9066691">
              <a:off x="2152010" y="2149262"/>
              <a:ext cx="3439949" cy="3439949"/>
            </a:xfrm>
            <a:prstGeom prst="blockArc">
              <a:avLst>
                <a:gd name="adj1" fmla="val 18022323"/>
                <a:gd name="adj2" fmla="val 20526550"/>
                <a:gd name="adj3" fmla="val 20712"/>
              </a:avLst>
            </a:prstGeom>
            <a:solidFill>
              <a:srgbClr val="7BC1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D0780BE-BA88-4C05-BB32-2309CBDD0E6D}"/>
                </a:ext>
              </a:extLst>
            </p:cNvPr>
            <p:cNvSpPr txBox="1"/>
            <p:nvPr/>
          </p:nvSpPr>
          <p:spPr>
            <a:xfrm>
              <a:off x="2202487" y="4165341"/>
              <a:ext cx="8338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Change Agile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92E17-9323-4034-A899-50398DF7B32F}"/>
                </a:ext>
              </a:extLst>
            </p:cNvPr>
            <p:cNvSpPr/>
            <p:nvPr/>
          </p:nvSpPr>
          <p:spPr>
            <a:xfrm>
              <a:off x="2817566" y="4873743"/>
              <a:ext cx="108085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Influence </a:t>
              </a:r>
            </a:p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&amp; Challenge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9" name="Block Arc 118">
              <a:extLst>
                <a:ext uri="{FF2B5EF4-FFF2-40B4-BE49-F238E27FC236}">
                  <a16:creationId xmlns:a16="http://schemas.microsoft.com/office/drawing/2014/main" id="{0DD95B26-AD22-4CE7-9CB2-61DDA5941877}"/>
                </a:ext>
              </a:extLst>
            </p:cNvPr>
            <p:cNvSpPr/>
            <p:nvPr/>
          </p:nvSpPr>
          <p:spPr>
            <a:xfrm rot="14982772">
              <a:off x="2150597" y="2151019"/>
              <a:ext cx="3439949" cy="3439949"/>
            </a:xfrm>
            <a:prstGeom prst="blockArc">
              <a:avLst>
                <a:gd name="adj1" fmla="val 20050826"/>
                <a:gd name="adj2" fmla="val 1122482"/>
                <a:gd name="adj3" fmla="val 20941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878D29B-D306-49C2-A85A-E63576D2AAD0}"/>
                </a:ext>
              </a:extLst>
            </p:cNvPr>
            <p:cNvSpPr txBox="1"/>
            <p:nvPr/>
          </p:nvSpPr>
          <p:spPr>
            <a:xfrm>
              <a:off x="2855703" y="2440286"/>
              <a:ext cx="890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Commercial </a:t>
              </a:r>
            </a:p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Drive</a:t>
              </a:r>
            </a:p>
          </p:txBody>
        </p:sp>
        <p:sp>
          <p:nvSpPr>
            <p:cNvPr id="121" name="Block Arc 120">
              <a:extLst>
                <a:ext uri="{FF2B5EF4-FFF2-40B4-BE49-F238E27FC236}">
                  <a16:creationId xmlns:a16="http://schemas.microsoft.com/office/drawing/2014/main" id="{584B831E-2ACA-4C8C-84C8-C5555AE9E104}"/>
                </a:ext>
              </a:extLst>
            </p:cNvPr>
            <p:cNvSpPr/>
            <p:nvPr/>
          </p:nvSpPr>
          <p:spPr>
            <a:xfrm rot="9066691">
              <a:off x="2150589" y="2151018"/>
              <a:ext cx="3439949" cy="3439949"/>
            </a:xfrm>
            <a:prstGeom prst="blockArc">
              <a:avLst>
                <a:gd name="adj1" fmla="val 20722041"/>
                <a:gd name="adj2" fmla="val 1624464"/>
                <a:gd name="adj3" fmla="val 20809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B63598A-0AFB-4961-96B3-606478C2FFA4}"/>
                </a:ext>
              </a:extLst>
            </p:cNvPr>
            <p:cNvSpPr txBox="1"/>
            <p:nvPr/>
          </p:nvSpPr>
          <p:spPr>
            <a:xfrm>
              <a:off x="2216497" y="4186109"/>
              <a:ext cx="846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070" b="1" dirty="0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Managing Complexity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8D129E6-5737-424B-8ED1-9397D0D7312C}"/>
                </a:ext>
              </a:extLst>
            </p:cNvPr>
            <p:cNvSpPr/>
            <p:nvPr/>
          </p:nvSpPr>
          <p:spPr>
            <a:xfrm rot="21309999">
              <a:off x="3321868" y="3088089"/>
              <a:ext cx="990886" cy="416854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11057518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Respect 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81DE444-C5C8-45F5-8439-708BA4E9130E}"/>
                </a:ext>
              </a:extLst>
            </p:cNvPr>
            <p:cNvSpPr/>
            <p:nvPr/>
          </p:nvSpPr>
          <p:spPr>
            <a:xfrm rot="5400000">
              <a:off x="3783267" y="3593382"/>
              <a:ext cx="1166729" cy="535080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11323613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Collaboration </a:t>
              </a: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B2F9C3E2-E9CD-4054-A566-9075227749C0}"/>
                </a:ext>
              </a:extLst>
            </p:cNvPr>
            <p:cNvSpPr/>
            <p:nvPr/>
          </p:nvSpPr>
          <p:spPr>
            <a:xfrm rot="1734070">
              <a:off x="2150739" y="2156005"/>
              <a:ext cx="3439949" cy="3439949"/>
            </a:xfrm>
            <a:prstGeom prst="blockArc">
              <a:avLst>
                <a:gd name="adj1" fmla="val 19874700"/>
                <a:gd name="adj2" fmla="val 765153"/>
                <a:gd name="adj3" fmla="val 20732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DE1FE7F-3790-4239-AD86-BCF92F1F352D}"/>
                </a:ext>
              </a:extLst>
            </p:cNvPr>
            <p:cNvSpPr/>
            <p:nvPr/>
          </p:nvSpPr>
          <p:spPr>
            <a:xfrm rot="4875791">
              <a:off x="2781441" y="3662763"/>
              <a:ext cx="1092396" cy="503452"/>
            </a:xfrm>
            <a:prstGeom prst="rect">
              <a:avLst/>
            </a:prstGeom>
          </p:spPr>
          <p:txBody>
            <a:bodyPr wrap="square">
              <a:prstTxWarp prst="textArchDown">
                <a:avLst>
                  <a:gd name="adj" fmla="val 1405976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Integrity 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8C1A72-DAAB-470A-AA85-346CD4977857}"/>
                </a:ext>
              </a:extLst>
            </p:cNvPr>
            <p:cNvSpPr txBox="1"/>
            <p:nvPr/>
          </p:nvSpPr>
          <p:spPr>
            <a:xfrm>
              <a:off x="4661559" y="4132993"/>
              <a:ext cx="90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Change Agile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A88BE5-58F8-4E08-A802-381889AA37A5}"/>
                </a:ext>
              </a:extLst>
            </p:cNvPr>
            <p:cNvSpPr/>
            <p:nvPr/>
          </p:nvSpPr>
          <p:spPr>
            <a:xfrm>
              <a:off x="3348004" y="4122462"/>
              <a:ext cx="1059894" cy="582553"/>
            </a:xfrm>
            <a:prstGeom prst="rect">
              <a:avLst/>
            </a:prstGeom>
          </p:spPr>
          <p:txBody>
            <a:bodyPr wrap="square">
              <a:prstTxWarp prst="textArchDown">
                <a:avLst>
                  <a:gd name="adj" fmla="val 988236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Excellence </a:t>
              </a:r>
            </a:p>
          </p:txBody>
        </p:sp>
        <p:sp>
          <p:nvSpPr>
            <p:cNvPr id="107" name="Block Arc 106">
              <a:extLst>
                <a:ext uri="{FF2B5EF4-FFF2-40B4-BE49-F238E27FC236}">
                  <a16:creationId xmlns:a16="http://schemas.microsoft.com/office/drawing/2014/main" id="{108D759B-1519-4AA0-AD2C-F92FBC4565D8}"/>
                </a:ext>
              </a:extLst>
            </p:cNvPr>
            <p:cNvSpPr/>
            <p:nvPr/>
          </p:nvSpPr>
          <p:spPr>
            <a:xfrm rot="20556388">
              <a:off x="2150597" y="2151020"/>
              <a:ext cx="3439949" cy="3439949"/>
            </a:xfrm>
            <a:prstGeom prst="blockArc">
              <a:avLst>
                <a:gd name="adj1" fmla="val 20219796"/>
                <a:gd name="adj2" fmla="val 871660"/>
                <a:gd name="adj3" fmla="val 20618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CAA3C4C-2206-45ED-A3EC-23D246B9B1A5}"/>
                </a:ext>
              </a:extLst>
            </p:cNvPr>
            <p:cNvSpPr txBox="1"/>
            <p:nvPr/>
          </p:nvSpPr>
          <p:spPr>
            <a:xfrm>
              <a:off x="4729270" y="3189564"/>
              <a:ext cx="864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 dirty="0">
                  <a:solidFill>
                    <a:prstClr val="white"/>
                  </a:solidFill>
                  <a:cs typeface="Calibri" panose="020F0502020204030204" pitchFamily="34" charset="0"/>
                </a:rPr>
                <a:t>Future Proofing</a:t>
              </a:r>
              <a:endParaRPr lang="en-US" sz="1100" dirty="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03F8A3-BACF-4EBE-9E15-349B5ACAD0F4}"/>
              </a:ext>
            </a:extLst>
          </p:cNvPr>
          <p:cNvCxnSpPr>
            <a:cxnSpLocks/>
          </p:cNvCxnSpPr>
          <p:nvPr/>
        </p:nvCxnSpPr>
        <p:spPr>
          <a:xfrm>
            <a:off x="7009838" y="5137255"/>
            <a:ext cx="461622" cy="40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F46913-B42F-44D0-8001-6769D126EA43}"/>
              </a:ext>
            </a:extLst>
          </p:cNvPr>
          <p:cNvCxnSpPr>
            <a:cxnSpLocks/>
          </p:cNvCxnSpPr>
          <p:nvPr/>
        </p:nvCxnSpPr>
        <p:spPr>
          <a:xfrm flipV="1">
            <a:off x="7504908" y="4365956"/>
            <a:ext cx="247874" cy="16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364EEF-62B4-4D8E-BE6F-132AF94DB24E}"/>
              </a:ext>
            </a:extLst>
          </p:cNvPr>
          <p:cNvCxnSpPr>
            <a:cxnSpLocks/>
          </p:cNvCxnSpPr>
          <p:nvPr/>
        </p:nvCxnSpPr>
        <p:spPr>
          <a:xfrm flipV="1">
            <a:off x="6999210" y="1845548"/>
            <a:ext cx="466542" cy="46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9FCC87-1020-4F90-AEC3-2AA965554D7C}"/>
              </a:ext>
            </a:extLst>
          </p:cNvPr>
          <p:cNvCxnSpPr>
            <a:cxnSpLocks/>
          </p:cNvCxnSpPr>
          <p:nvPr/>
        </p:nvCxnSpPr>
        <p:spPr>
          <a:xfrm flipH="1" flipV="1">
            <a:off x="4203466" y="3038454"/>
            <a:ext cx="152223" cy="129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007A1-228C-474D-8983-BF3D6EFEE1F9}"/>
              </a:ext>
            </a:extLst>
          </p:cNvPr>
          <p:cNvSpPr/>
          <p:nvPr/>
        </p:nvSpPr>
        <p:spPr>
          <a:xfrm>
            <a:off x="821757" y="1652605"/>
            <a:ext cx="260755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entrepreneurial mindset; recognize and seize opportunities; take measured risk into account. Focus on initiatives that drive  business advancement.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0E569A-365C-4068-8305-31D0AD3B5481}"/>
              </a:ext>
            </a:extLst>
          </p:cNvPr>
          <p:cNvSpPr/>
          <p:nvPr/>
        </p:nvSpPr>
        <p:spPr>
          <a:xfrm>
            <a:off x="532985" y="2885361"/>
            <a:ext cx="287023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715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ED970A-29EA-49C0-B5E9-8929051B9463}"/>
              </a:ext>
            </a:extLst>
          </p:cNvPr>
          <p:cNvSpPr/>
          <p:nvPr/>
        </p:nvSpPr>
        <p:spPr>
          <a:xfrm>
            <a:off x="608722" y="4122450"/>
            <a:ext cx="279506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DA5F9-CA09-45B5-8249-1824BFF9AF0D}"/>
              </a:ext>
            </a:extLst>
          </p:cNvPr>
          <p:cNvSpPr/>
          <p:nvPr/>
        </p:nvSpPr>
        <p:spPr>
          <a:xfrm>
            <a:off x="592051" y="5526259"/>
            <a:ext cx="281549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5AB5F2-E5E1-4A3D-99E8-1AC265E9163E}"/>
              </a:ext>
            </a:extLst>
          </p:cNvPr>
          <p:cNvCxnSpPr/>
          <p:nvPr/>
        </p:nvCxnSpPr>
        <p:spPr>
          <a:xfrm>
            <a:off x="7465752" y="1846761"/>
            <a:ext cx="906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FDB14A-80FC-4ED1-B758-4DDCCA986E9E}"/>
              </a:ext>
            </a:extLst>
          </p:cNvPr>
          <p:cNvCxnSpPr/>
          <p:nvPr/>
        </p:nvCxnSpPr>
        <p:spPr>
          <a:xfrm>
            <a:off x="7868859" y="3038164"/>
            <a:ext cx="537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31A0D37-B0A0-4D57-B37A-A452CE13C06C}"/>
              </a:ext>
            </a:extLst>
          </p:cNvPr>
          <p:cNvCxnSpPr>
            <a:cxnSpLocks/>
          </p:cNvCxnSpPr>
          <p:nvPr/>
        </p:nvCxnSpPr>
        <p:spPr>
          <a:xfrm flipH="1" flipV="1">
            <a:off x="4509579" y="2003383"/>
            <a:ext cx="408005" cy="37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1783D8-8259-43A3-8DD1-328383C8DE96}"/>
              </a:ext>
            </a:extLst>
          </p:cNvPr>
          <p:cNvCxnSpPr/>
          <p:nvPr/>
        </p:nvCxnSpPr>
        <p:spPr>
          <a:xfrm>
            <a:off x="7748512" y="4367652"/>
            <a:ext cx="771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022C6D5-53D2-4EA6-B87F-0F2DD2FCE948}"/>
              </a:ext>
            </a:extLst>
          </p:cNvPr>
          <p:cNvCxnSpPr/>
          <p:nvPr/>
        </p:nvCxnSpPr>
        <p:spPr>
          <a:xfrm>
            <a:off x="7471460" y="5543526"/>
            <a:ext cx="660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0C19326-D69A-4504-8128-6456545BBC01}"/>
              </a:ext>
            </a:extLst>
          </p:cNvPr>
          <p:cNvCxnSpPr/>
          <p:nvPr/>
        </p:nvCxnSpPr>
        <p:spPr>
          <a:xfrm flipH="1">
            <a:off x="3830339" y="2003383"/>
            <a:ext cx="679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01D0A-8DE9-4900-BE2E-C6440995F725}"/>
              </a:ext>
            </a:extLst>
          </p:cNvPr>
          <p:cNvCxnSpPr/>
          <p:nvPr/>
        </p:nvCxnSpPr>
        <p:spPr>
          <a:xfrm flipH="1">
            <a:off x="3528708" y="3038454"/>
            <a:ext cx="679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02C34F1-5A35-47A5-BB18-BF92AF4A5D9A}"/>
              </a:ext>
            </a:extLst>
          </p:cNvPr>
          <p:cNvCxnSpPr>
            <a:cxnSpLocks/>
          </p:cNvCxnSpPr>
          <p:nvPr/>
        </p:nvCxnSpPr>
        <p:spPr>
          <a:xfrm flipH="1" flipV="1">
            <a:off x="4206895" y="4315431"/>
            <a:ext cx="240324" cy="158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5FB21A-3608-4DF8-9F64-3D8B0CF03AFB}"/>
              </a:ext>
            </a:extLst>
          </p:cNvPr>
          <p:cNvCxnSpPr>
            <a:cxnSpLocks/>
          </p:cNvCxnSpPr>
          <p:nvPr/>
        </p:nvCxnSpPr>
        <p:spPr>
          <a:xfrm flipH="1">
            <a:off x="3736767" y="4315978"/>
            <a:ext cx="473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D8F7A13-3C2B-47EF-ABE8-24092E91D2C3}"/>
              </a:ext>
            </a:extLst>
          </p:cNvPr>
          <p:cNvCxnSpPr>
            <a:cxnSpLocks/>
          </p:cNvCxnSpPr>
          <p:nvPr/>
        </p:nvCxnSpPr>
        <p:spPr>
          <a:xfrm flipH="1">
            <a:off x="4726720" y="5337978"/>
            <a:ext cx="496543" cy="4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EFBD82-5536-4C16-AA2A-64682CDCC4F6}"/>
              </a:ext>
            </a:extLst>
          </p:cNvPr>
          <p:cNvCxnSpPr/>
          <p:nvPr/>
        </p:nvCxnSpPr>
        <p:spPr>
          <a:xfrm flipH="1">
            <a:off x="3820343" y="5834436"/>
            <a:ext cx="910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9AB0473-148D-4EAC-8594-1D7F300088FC}"/>
              </a:ext>
            </a:extLst>
          </p:cNvPr>
          <p:cNvSpPr/>
          <p:nvPr/>
        </p:nvSpPr>
        <p:spPr>
          <a:xfrm>
            <a:off x="3823437" y="196409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FF1B709-54AC-4E3E-8489-AD62DAD8468F}"/>
              </a:ext>
            </a:extLst>
          </p:cNvPr>
          <p:cNvSpPr/>
          <p:nvPr/>
        </p:nvSpPr>
        <p:spPr>
          <a:xfrm>
            <a:off x="3507322" y="2997656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7C565A7-E738-4C5E-8BA6-AD011C77C928}"/>
              </a:ext>
            </a:extLst>
          </p:cNvPr>
          <p:cNvSpPr/>
          <p:nvPr/>
        </p:nvSpPr>
        <p:spPr>
          <a:xfrm>
            <a:off x="3722826" y="4280630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4918340-58F0-4107-B97E-11CC9E7D3B69}"/>
              </a:ext>
            </a:extLst>
          </p:cNvPr>
          <p:cNvSpPr/>
          <p:nvPr/>
        </p:nvSpPr>
        <p:spPr>
          <a:xfrm>
            <a:off x="3806478" y="581163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ABD9567-B2A6-4BB0-9572-CF0F2BD27C32}"/>
              </a:ext>
            </a:extLst>
          </p:cNvPr>
          <p:cNvSpPr/>
          <p:nvPr/>
        </p:nvSpPr>
        <p:spPr>
          <a:xfrm>
            <a:off x="8314978" y="1809895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8A7A00F-3DFB-4DF9-B753-8E79AC8D226F}"/>
              </a:ext>
            </a:extLst>
          </p:cNvPr>
          <p:cNvSpPr/>
          <p:nvPr/>
        </p:nvSpPr>
        <p:spPr>
          <a:xfrm>
            <a:off x="8363878" y="301478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E3E57C-8CC7-4967-9E72-3197F41BC1BB}"/>
              </a:ext>
            </a:extLst>
          </p:cNvPr>
          <p:cNvSpPr/>
          <p:nvPr/>
        </p:nvSpPr>
        <p:spPr>
          <a:xfrm>
            <a:off x="8480052" y="4334096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356EB79-3618-4FE0-B576-06E2D3D7512B}"/>
              </a:ext>
            </a:extLst>
          </p:cNvPr>
          <p:cNvSpPr/>
          <p:nvPr/>
        </p:nvSpPr>
        <p:spPr>
          <a:xfrm>
            <a:off x="8119743" y="5509970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4810CEC-BCF4-4221-B25B-A3F9F6EE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C45B02A-812F-4184-B3AE-A7B6743341E9}"/>
              </a:ext>
            </a:extLst>
          </p:cNvPr>
          <p:cNvSpPr/>
          <p:nvPr/>
        </p:nvSpPr>
        <p:spPr>
          <a:xfrm>
            <a:off x="937521" y="1390932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Drive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7E281B-D8C4-4EAC-8799-96BB01A9DF66}"/>
              </a:ext>
            </a:extLst>
          </p:cNvPr>
          <p:cNvSpPr/>
          <p:nvPr/>
        </p:nvSpPr>
        <p:spPr>
          <a:xfrm>
            <a:off x="904754" y="2660826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Driven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B48399-BE73-42C2-942B-ED7665BCF44B}"/>
              </a:ext>
            </a:extLst>
          </p:cNvPr>
          <p:cNvSpPr/>
          <p:nvPr/>
        </p:nvSpPr>
        <p:spPr>
          <a:xfrm>
            <a:off x="912704" y="3883185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Managing Complexity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FBABDAF-E7BF-4BF0-A58F-0FDC9280C889}"/>
              </a:ext>
            </a:extLst>
          </p:cNvPr>
          <p:cNvSpPr/>
          <p:nvPr/>
        </p:nvSpPr>
        <p:spPr>
          <a:xfrm>
            <a:off x="900369" y="5256977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&amp; Challenge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261F6-89FE-4023-B356-6F57646B51F8}"/>
              </a:ext>
            </a:extLst>
          </p:cNvPr>
          <p:cNvSpPr txBox="1"/>
          <p:nvPr/>
        </p:nvSpPr>
        <p:spPr>
          <a:xfrm>
            <a:off x="2660047" y="260072"/>
            <a:ext cx="6671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9FE3"/>
                </a:solidFill>
                <a:latin typeface="Graphik Semibold" panose="020B07030302020602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 LEADERSHIP COMPETENCIES</a:t>
            </a:r>
          </a:p>
          <a:p>
            <a:pPr algn="ctr"/>
            <a:r>
              <a:rPr lang="en-US" sz="2800" dirty="0">
                <a:latin typeface="Graphik Semibold" panose="020B07030302020602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FOR SUCCESS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4249A4-5372-4BD1-903B-ADFA4E64D3ED}"/>
              </a:ext>
            </a:extLst>
          </p:cNvPr>
          <p:cNvSpPr/>
          <p:nvPr/>
        </p:nvSpPr>
        <p:spPr>
          <a:xfrm>
            <a:off x="8617784" y="1492285"/>
            <a:ext cx="26075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B12FE0-7FA1-4B87-AD49-D662A2E3F10A}"/>
              </a:ext>
            </a:extLst>
          </p:cNvPr>
          <p:cNvSpPr/>
          <p:nvPr/>
        </p:nvSpPr>
        <p:spPr>
          <a:xfrm>
            <a:off x="8617784" y="2661541"/>
            <a:ext cx="2795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15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2D33FA-6ECC-4E14-AF2B-DF1BF569DBF0}"/>
              </a:ext>
            </a:extLst>
          </p:cNvPr>
          <p:cNvSpPr/>
          <p:nvPr/>
        </p:nvSpPr>
        <p:spPr>
          <a:xfrm>
            <a:off x="8617784" y="3835130"/>
            <a:ext cx="279506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Anticipate and lead change: adapt actions, accordingly, demonstrate tolerance for ambiguity; have a comfort with uncertainty. Shows flexibility in adjusting own views and objectives in order to achieve a shared goal.</a:t>
            </a:r>
            <a:r>
              <a:rPr lang="en-US" sz="11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1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934191-CDBC-4405-B648-65114B939834}"/>
              </a:ext>
            </a:extLst>
          </p:cNvPr>
          <p:cNvSpPr/>
          <p:nvPr/>
        </p:nvSpPr>
        <p:spPr>
          <a:xfrm>
            <a:off x="8617784" y="5454839"/>
            <a:ext cx="281549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92CA48-5A27-4346-83AC-BA1CADE2CAEE}"/>
              </a:ext>
            </a:extLst>
          </p:cNvPr>
          <p:cNvSpPr/>
          <p:nvPr/>
        </p:nvSpPr>
        <p:spPr>
          <a:xfrm>
            <a:off x="8617784" y="1230612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Centricity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30CB480-6191-410F-A737-E1802EC43B34}"/>
              </a:ext>
            </a:extLst>
          </p:cNvPr>
          <p:cNvSpPr/>
          <p:nvPr/>
        </p:nvSpPr>
        <p:spPr>
          <a:xfrm>
            <a:off x="8617784" y="2411606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Proofing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14907D-852E-41EC-9AF0-E3EB328A6BDC}"/>
              </a:ext>
            </a:extLst>
          </p:cNvPr>
          <p:cNvSpPr/>
          <p:nvPr/>
        </p:nvSpPr>
        <p:spPr>
          <a:xfrm>
            <a:off x="8617784" y="3583165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Agile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B15E1E4-1EBA-48D9-884A-6A50CE630853}"/>
              </a:ext>
            </a:extLst>
          </p:cNvPr>
          <p:cNvSpPr/>
          <p:nvPr/>
        </p:nvSpPr>
        <p:spPr>
          <a:xfrm>
            <a:off x="8617784" y="5185557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Engaging Leadership</a:t>
            </a:r>
          </a:p>
        </p:txBody>
      </p:sp>
    </p:spTree>
    <p:extLst>
      <p:ext uri="{BB962C8B-B14F-4D97-AF65-F5344CB8AC3E}">
        <p14:creationId xmlns:p14="http://schemas.microsoft.com/office/powerpoint/2010/main" val="18231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31856" y="1244076"/>
            <a:ext cx="5507975" cy="57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LEADERSHIP BEHAVIORS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8534" y="2712913"/>
            <a:ext cx="6960191" cy="3013998"/>
            <a:chOff x="0" y="0"/>
            <a:chExt cx="3531653" cy="1309726"/>
          </a:xfrm>
          <a:solidFill>
            <a:srgbClr val="01509F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531653" cy="1309726"/>
            </a:xfrm>
            <a:custGeom>
              <a:avLst/>
              <a:gdLst/>
              <a:ahLst/>
              <a:cxnLst/>
              <a:rect l="l" t="t" r="r" b="b"/>
              <a:pathLst>
                <a:path w="3531653" h="1309726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150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0718" y="3237593"/>
            <a:ext cx="6213746" cy="38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of the 8 competencies have been expanded into specific Leadership Behaviors across 3 proficiency levels: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B4D922-D8B4-4DC4-9334-06C1687173C9}"/>
              </a:ext>
            </a:extLst>
          </p:cNvPr>
          <p:cNvSpPr/>
          <p:nvPr/>
        </p:nvSpPr>
        <p:spPr>
          <a:xfrm>
            <a:off x="1190718" y="3944235"/>
            <a:ext cx="1898049" cy="363985"/>
          </a:xfrm>
          <a:prstGeom prst="rect">
            <a:avLst/>
          </a:prstGeom>
          <a:solidFill>
            <a:srgbClr val="37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 1 (Bands G &amp; H)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5BC96E-30EB-41EC-AB84-F4DBD7B29A64}"/>
              </a:ext>
            </a:extLst>
          </p:cNvPr>
          <p:cNvSpPr/>
          <p:nvPr/>
        </p:nvSpPr>
        <p:spPr>
          <a:xfrm>
            <a:off x="3321031" y="3944235"/>
            <a:ext cx="1898049" cy="363985"/>
          </a:xfrm>
          <a:prstGeom prst="rect">
            <a:avLst/>
          </a:prstGeom>
          <a:solidFill>
            <a:srgbClr val="2B7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 2 (Bands I &amp; J)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CAFC19-D180-4822-8A35-0C6C7CDC0880}"/>
              </a:ext>
            </a:extLst>
          </p:cNvPr>
          <p:cNvSpPr/>
          <p:nvPr/>
        </p:nvSpPr>
        <p:spPr>
          <a:xfrm>
            <a:off x="5389853" y="3943173"/>
            <a:ext cx="1835727" cy="363985"/>
          </a:xfrm>
          <a:prstGeom prst="rect">
            <a:avLst/>
          </a:prstGeom>
          <a:solidFill>
            <a:srgbClr val="F06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 3 (Bands K &amp; 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F9BCD-4B0E-4B88-AB6C-521161AC43E5}"/>
              </a:ext>
            </a:extLst>
          </p:cNvPr>
          <p:cNvSpPr txBox="1"/>
          <p:nvPr/>
        </p:nvSpPr>
        <p:spPr>
          <a:xfrm>
            <a:off x="1068389" y="4674179"/>
            <a:ext cx="6336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provides transparency of behavioral and capability expectation as employees grow into more senior leadership roles.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B6960-3DDA-42BA-A966-98572E1A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519DDE-5D46-46B7-961B-1C0E76F3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27" y="2442072"/>
            <a:ext cx="2828394" cy="1807414"/>
          </a:xfrm>
          <a:prstGeom prst="rect">
            <a:avLst/>
          </a:prstGeom>
        </p:spPr>
      </p:pic>
      <p:pic>
        <p:nvPicPr>
          <p:cNvPr id="15" name="Picture 14" descr="A few business people looking at a tablet&#10;&#10;Description automatically generated with medium confidence">
            <a:extLst>
              <a:ext uri="{FF2B5EF4-FFF2-40B4-BE49-F238E27FC236}">
                <a16:creationId xmlns:a16="http://schemas.microsoft.com/office/drawing/2014/main" id="{E1C79B02-F5C6-4672-AAEF-7186ED14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27" y="523736"/>
            <a:ext cx="2841368" cy="1812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FBD18-1898-4738-B907-0BCCFED3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65" y="4397300"/>
            <a:ext cx="2834375" cy="1811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3240D8-EED9-4FAD-B0D2-1DAE6651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94" y="1939669"/>
            <a:ext cx="6785932" cy="38820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D312C4-2FC2-4AB4-94F8-5C8E4AFA05FA}"/>
              </a:ext>
            </a:extLst>
          </p:cNvPr>
          <p:cNvCxnSpPr/>
          <p:nvPr/>
        </p:nvCxnSpPr>
        <p:spPr>
          <a:xfrm flipV="1">
            <a:off x="6014906" y="1115736"/>
            <a:ext cx="0" cy="96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431471-5254-493F-A90D-2863C2DE88F4}"/>
              </a:ext>
            </a:extLst>
          </p:cNvPr>
          <p:cNvCxnSpPr/>
          <p:nvPr/>
        </p:nvCxnSpPr>
        <p:spPr>
          <a:xfrm flipH="1">
            <a:off x="4555222" y="1115736"/>
            <a:ext cx="1459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C97E39-CA88-43A8-98D8-AEF3CB8F8A4E}"/>
              </a:ext>
            </a:extLst>
          </p:cNvPr>
          <p:cNvSpPr txBox="1"/>
          <p:nvPr/>
        </p:nvSpPr>
        <p:spPr>
          <a:xfrm>
            <a:off x="2476832" y="946458"/>
            <a:ext cx="2078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Competency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3336E-BD6D-4BDD-A3F1-CB050CA0FEB7}"/>
              </a:ext>
            </a:extLst>
          </p:cNvPr>
          <p:cNvCxnSpPr/>
          <p:nvPr/>
        </p:nvCxnSpPr>
        <p:spPr>
          <a:xfrm flipH="1">
            <a:off x="4068661" y="2214694"/>
            <a:ext cx="1216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31E445-2797-4551-8819-774804C0A0DB}"/>
              </a:ext>
            </a:extLst>
          </p:cNvPr>
          <p:cNvSpPr txBox="1"/>
          <p:nvPr/>
        </p:nvSpPr>
        <p:spPr>
          <a:xfrm>
            <a:off x="1990272" y="2060805"/>
            <a:ext cx="2078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EE3B5D-D9F1-47DE-95C9-94D753545F53}"/>
              </a:ext>
            </a:extLst>
          </p:cNvPr>
          <p:cNvCxnSpPr/>
          <p:nvPr/>
        </p:nvCxnSpPr>
        <p:spPr>
          <a:xfrm flipV="1">
            <a:off x="8503760" y="1254235"/>
            <a:ext cx="0" cy="80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ECCA86-B2D3-415D-8331-18F3848044EA}"/>
              </a:ext>
            </a:extLst>
          </p:cNvPr>
          <p:cNvSpPr txBox="1"/>
          <p:nvPr/>
        </p:nvSpPr>
        <p:spPr>
          <a:xfrm>
            <a:off x="7812353" y="851436"/>
            <a:ext cx="1449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0A23F9-9C1B-4117-A1BC-CB139D05E8F8}"/>
              </a:ext>
            </a:extLst>
          </p:cNvPr>
          <p:cNvCxnSpPr>
            <a:cxnSpLocks/>
          </p:cNvCxnSpPr>
          <p:nvPr/>
        </p:nvCxnSpPr>
        <p:spPr>
          <a:xfrm flipH="1">
            <a:off x="3143202" y="2801923"/>
            <a:ext cx="2141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BFDCC3-639D-49FD-8380-4A08AF731F43}"/>
              </a:ext>
            </a:extLst>
          </p:cNvPr>
          <p:cNvCxnSpPr/>
          <p:nvPr/>
        </p:nvCxnSpPr>
        <p:spPr>
          <a:xfrm>
            <a:off x="3143202" y="2810312"/>
            <a:ext cx="0" cy="61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EA82519-1705-4F00-B365-3B66BC87098B}"/>
              </a:ext>
            </a:extLst>
          </p:cNvPr>
          <p:cNvSpPr txBox="1"/>
          <p:nvPr/>
        </p:nvSpPr>
        <p:spPr>
          <a:xfrm>
            <a:off x="1678609" y="3467539"/>
            <a:ext cx="2078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Proficiency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BC6A6C-EAB0-407E-A2AD-9148358E262B}"/>
              </a:ext>
            </a:extLst>
          </p:cNvPr>
          <p:cNvCxnSpPr>
            <a:cxnSpLocks/>
          </p:cNvCxnSpPr>
          <p:nvPr/>
        </p:nvCxnSpPr>
        <p:spPr>
          <a:xfrm flipH="1">
            <a:off x="3850547" y="4555222"/>
            <a:ext cx="1518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ABEA3D-1C15-4297-9B5E-F1446C1A9066}"/>
              </a:ext>
            </a:extLst>
          </p:cNvPr>
          <p:cNvCxnSpPr>
            <a:cxnSpLocks/>
          </p:cNvCxnSpPr>
          <p:nvPr/>
        </p:nvCxnSpPr>
        <p:spPr>
          <a:xfrm flipH="1">
            <a:off x="4345497" y="5293453"/>
            <a:ext cx="3120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E29FA6-F51B-432C-BCBA-022D809AD621}"/>
              </a:ext>
            </a:extLst>
          </p:cNvPr>
          <p:cNvCxnSpPr/>
          <p:nvPr/>
        </p:nvCxnSpPr>
        <p:spPr>
          <a:xfrm flipV="1">
            <a:off x="4345497" y="4857226"/>
            <a:ext cx="0" cy="43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BB4C76-F298-4884-BE18-1BA760A43FA2}"/>
              </a:ext>
            </a:extLst>
          </p:cNvPr>
          <p:cNvCxnSpPr/>
          <p:nvPr/>
        </p:nvCxnSpPr>
        <p:spPr>
          <a:xfrm flipH="1">
            <a:off x="3850547" y="4857226"/>
            <a:ext cx="494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A0380BA-6BD7-449A-BA10-801A803EEBEA}"/>
              </a:ext>
            </a:extLst>
          </p:cNvPr>
          <p:cNvSpPr txBox="1"/>
          <p:nvPr/>
        </p:nvSpPr>
        <p:spPr>
          <a:xfrm>
            <a:off x="1482992" y="4525556"/>
            <a:ext cx="2078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 Behavioral Anchors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F7BB7D6-6683-41B1-B9CA-5A47199B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93D2C-AD08-4540-898C-EDE1B6B2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6048</Words>
  <Application>Microsoft Office PowerPoint</Application>
  <PresentationFormat>Widescreen</PresentationFormat>
  <Paragraphs>834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Graphik Bold</vt:lpstr>
      <vt:lpstr>Graphik Regular</vt:lpstr>
      <vt:lpstr>Graphik Semibold</vt:lpstr>
      <vt:lpstr>Lato Bold</vt:lpstr>
      <vt:lpstr>Open Sans</vt:lpstr>
      <vt:lpstr>Open Sans Extrabold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 Bou Hanna</dc:creator>
  <cp:lastModifiedBy>Fatma Alsagaf</cp:lastModifiedBy>
  <cp:revision>33</cp:revision>
  <dcterms:created xsi:type="dcterms:W3CDTF">2022-09-09T05:20:55Z</dcterms:created>
  <dcterms:modified xsi:type="dcterms:W3CDTF">2025-11-18T15:27:00Z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fbed80-72d0-4b8d-b688-a17c05b1b4f3_Enabled">
    <vt:lpwstr>true</vt:lpwstr>
  </property>
  <property fmtid="{D5CDD505-2E9C-101B-9397-08002B2CF9AE}" pid="3" name="MSIP_Label_58fbed80-72d0-4b8d-b688-a17c05b1b4f3_SetDate">
    <vt:lpwstr>2025-11-18T15:24:18Z</vt:lpwstr>
  </property>
  <property fmtid="{D5CDD505-2E9C-101B-9397-08002B2CF9AE}" pid="4" name="MSIP_Label_58fbed80-72d0-4b8d-b688-a17c05b1b4f3_Method">
    <vt:lpwstr>Standard</vt:lpwstr>
  </property>
  <property fmtid="{D5CDD505-2E9C-101B-9397-08002B2CF9AE}" pid="5" name="MSIP_Label_58fbed80-72d0-4b8d-b688-a17c05b1b4f3_Name">
    <vt:lpwstr>Confidential External</vt:lpwstr>
  </property>
  <property fmtid="{D5CDD505-2E9C-101B-9397-08002B2CF9AE}" pid="6" name="MSIP_Label_58fbed80-72d0-4b8d-b688-a17c05b1b4f3_SiteId">
    <vt:lpwstr>79ddd250-40e1-4d41-ba0f-c9e9849725cb</vt:lpwstr>
  </property>
  <property fmtid="{D5CDD505-2E9C-101B-9397-08002B2CF9AE}" pid="7" name="MSIP_Label_58fbed80-72d0-4b8d-b688-a17c05b1b4f3_ActionId">
    <vt:lpwstr>9ce4390e-f433-40b5-8298-4246bd3ab427</vt:lpwstr>
  </property>
  <property fmtid="{D5CDD505-2E9C-101B-9397-08002B2CF9AE}" pid="8" name="MSIP_Label_58fbed80-72d0-4b8d-b688-a17c05b1b4f3_ContentBits">
    <vt:lpwstr>2</vt:lpwstr>
  </property>
  <property fmtid="{D5CDD505-2E9C-101B-9397-08002B2CF9AE}" pid="9" name="MSIP_Label_58fbed80-72d0-4b8d-b688-a17c05b1b4f3_Tag">
    <vt:lpwstr>10, 1, 2, 1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- External Al-Futtaim</vt:lpwstr>
  </property>
</Properties>
</file>